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1" r:id="rId7"/>
    <p:sldId id="262" r:id="rId8"/>
    <p:sldId id="264" r:id="rId9"/>
    <p:sldId id="263" r:id="rId10"/>
    <p:sldId id="265" r:id="rId11"/>
    <p:sldId id="267" r:id="rId12"/>
    <p:sldId id="268"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1585F-1F94-4B75-919C-714BB7BC955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C341316-24E4-4A87-93C6-9852AF230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391C20C9-AA08-4553-9A12-297610B70A27}"/>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5" name="Marcador de pie de página 4">
            <a:extLst>
              <a:ext uri="{FF2B5EF4-FFF2-40B4-BE49-F238E27FC236}">
                <a16:creationId xmlns:a16="http://schemas.microsoft.com/office/drawing/2014/main" id="{A9A93822-D932-4D42-B348-B3141FCC94F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6706254-D10E-47AB-8FD4-BD2752D1A9C6}"/>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271578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1F63D-6A81-489F-864C-3DE4BDA64F4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C3ECC5E-2B78-4D05-8F85-C2A3AD256B5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53A6B08-F688-48D4-B753-0407A8EE8387}"/>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5" name="Marcador de pie de página 4">
            <a:extLst>
              <a:ext uri="{FF2B5EF4-FFF2-40B4-BE49-F238E27FC236}">
                <a16:creationId xmlns:a16="http://schemas.microsoft.com/office/drawing/2014/main" id="{11D8B260-B093-4E67-9337-A05370A38A3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7CA618C-6FC8-44C4-9426-AAAE04711E0D}"/>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138962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1748481-A910-4F53-BA98-EF89753F2F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BEDA9EB-83C4-4D00-847E-EDF990D4F58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536EB55-FA42-40DB-9E7E-F96F026024A7}"/>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5" name="Marcador de pie de página 4">
            <a:extLst>
              <a:ext uri="{FF2B5EF4-FFF2-40B4-BE49-F238E27FC236}">
                <a16:creationId xmlns:a16="http://schemas.microsoft.com/office/drawing/2014/main" id="{1A9B93A0-6489-4919-8857-B799A73D62C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B3DA3F6-02C3-46DC-ABC8-AD17163F9884}"/>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281060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D2DBE-34BF-46BA-957A-5139F2F37E2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D981098-5202-497D-AB28-E2CD1CC56AE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559A6A3-0CF5-4B48-BC1E-29BD8648121F}"/>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5" name="Marcador de pie de página 4">
            <a:extLst>
              <a:ext uri="{FF2B5EF4-FFF2-40B4-BE49-F238E27FC236}">
                <a16:creationId xmlns:a16="http://schemas.microsoft.com/office/drawing/2014/main" id="{A14BAFC4-F44C-4389-8E10-E13B6BE9182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0A82EB8-D91E-4C27-97DE-6FE29B1B2FDB}"/>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6081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B9752-8ECF-4BDD-AF18-9265D004436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0F68B4D-E72C-43D3-949A-6F328FF39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EE56C6-AA12-44F7-8C85-4D84EFE81526}"/>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5" name="Marcador de pie de página 4">
            <a:extLst>
              <a:ext uri="{FF2B5EF4-FFF2-40B4-BE49-F238E27FC236}">
                <a16:creationId xmlns:a16="http://schemas.microsoft.com/office/drawing/2014/main" id="{85FCDE98-6C8B-409D-8F0D-FDB4BC27D4B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F1E0191-345E-4AFB-84D0-BD50DA20753A}"/>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176103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8F1C6-4D14-46C1-9F60-8466AE68037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1F1B4D8-7FB9-4514-B3CF-EC3618DEDC1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D64C41CD-6D7C-4AA3-9C48-48C76AA96CF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F36D9C0-5DBF-4106-BCFD-A04296D569B6}"/>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6" name="Marcador de pie de página 5">
            <a:extLst>
              <a:ext uri="{FF2B5EF4-FFF2-40B4-BE49-F238E27FC236}">
                <a16:creationId xmlns:a16="http://schemas.microsoft.com/office/drawing/2014/main" id="{25D1EAB3-5873-4707-BD12-A23A3DC5362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DD07272-1C05-4180-9C7A-CA64527B6186}"/>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288972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A1D0C-8145-4813-AE03-17E72AA4FB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D3D1827-7530-49D7-8FC6-FAA688133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B97DCB-CFE3-4603-8420-3C6C194C8A3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FE00EEF-3B15-492F-8E9F-A72D2F103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A75A66F-9165-49FB-8657-A11C72A003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0CC6C7D4-C90B-4E13-B51F-0E51A3036CC9}"/>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8" name="Marcador de pie de página 7">
            <a:extLst>
              <a:ext uri="{FF2B5EF4-FFF2-40B4-BE49-F238E27FC236}">
                <a16:creationId xmlns:a16="http://schemas.microsoft.com/office/drawing/2014/main" id="{3CD5DB48-5292-4168-991F-6EECB859601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DE0F04C-0499-4532-8254-4F5C625331E0}"/>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163133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DB67F-D4FA-47D6-9612-79B8A159326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D4DAC995-133C-4846-89AC-6B225556C200}"/>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4" name="Marcador de pie de página 3">
            <a:extLst>
              <a:ext uri="{FF2B5EF4-FFF2-40B4-BE49-F238E27FC236}">
                <a16:creationId xmlns:a16="http://schemas.microsoft.com/office/drawing/2014/main" id="{108DA49D-DB88-4D4A-AD93-1F58766CD188}"/>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3D76D57C-BE31-429E-A154-A049517A828A}"/>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309321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12DC379-A524-4331-B13F-5122DDE7F640}"/>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3" name="Marcador de pie de página 2">
            <a:extLst>
              <a:ext uri="{FF2B5EF4-FFF2-40B4-BE49-F238E27FC236}">
                <a16:creationId xmlns:a16="http://schemas.microsoft.com/office/drawing/2014/main" id="{E6471635-2135-4918-80D5-88DC52717E2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CC91E916-6E0F-485C-AAE8-722F16C4D684}"/>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26183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E2C93-5AEC-4C07-84E8-5ABD30AA24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8E34B2D-24AC-4049-B3EF-EECE3A4E6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18D8EB3-18AE-476D-A36E-26667FFB5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B4B7C5-327E-4F48-9594-36116374C07D}"/>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6" name="Marcador de pie de página 5">
            <a:extLst>
              <a:ext uri="{FF2B5EF4-FFF2-40B4-BE49-F238E27FC236}">
                <a16:creationId xmlns:a16="http://schemas.microsoft.com/office/drawing/2014/main" id="{E81595C1-949C-4C21-9F8A-FF948BDE0D0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2FE1234-7AFC-4C8D-8FA2-8FE61CD6971E}"/>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377445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35483-33DF-4D50-B138-8A199268FF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681A22F-1F3D-4C47-8B40-7B0DB8E84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D729CD67-FEAF-433A-BE1F-EA6F2D91D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3759C9-4CDD-4E9F-A2B6-69E8065AD2BB}"/>
              </a:ext>
            </a:extLst>
          </p:cNvPr>
          <p:cNvSpPr>
            <a:spLocks noGrp="1"/>
          </p:cNvSpPr>
          <p:nvPr>
            <p:ph type="dt" sz="half" idx="10"/>
          </p:nvPr>
        </p:nvSpPr>
        <p:spPr/>
        <p:txBody>
          <a:bodyPr/>
          <a:lstStyle/>
          <a:p>
            <a:fld id="{824D4124-5CDC-4F80-8647-9C6500AD773B}" type="datetimeFigureOut">
              <a:rPr lang="es-PE" smtClean="0"/>
              <a:t>13/07/2021</a:t>
            </a:fld>
            <a:endParaRPr lang="es-PE"/>
          </a:p>
        </p:txBody>
      </p:sp>
      <p:sp>
        <p:nvSpPr>
          <p:cNvPr id="6" name="Marcador de pie de página 5">
            <a:extLst>
              <a:ext uri="{FF2B5EF4-FFF2-40B4-BE49-F238E27FC236}">
                <a16:creationId xmlns:a16="http://schemas.microsoft.com/office/drawing/2014/main" id="{B329E751-55F2-4E79-97F1-67098963A54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BEDA973-E557-403A-A85D-79A65D919115}"/>
              </a:ext>
            </a:extLst>
          </p:cNvPr>
          <p:cNvSpPr>
            <a:spLocks noGrp="1"/>
          </p:cNvSpPr>
          <p:nvPr>
            <p:ph type="sldNum" sz="quarter" idx="12"/>
          </p:nvPr>
        </p:nvSpPr>
        <p:spPr/>
        <p:txBody>
          <a:bodyPr/>
          <a:lstStyle/>
          <a:p>
            <a:fld id="{87DA7B6C-4D66-4F75-9611-6BA8E0DD2DFA}" type="slidenum">
              <a:rPr lang="es-PE" smtClean="0"/>
              <a:t>‹Nº›</a:t>
            </a:fld>
            <a:endParaRPr lang="es-PE"/>
          </a:p>
        </p:txBody>
      </p:sp>
    </p:spTree>
    <p:extLst>
      <p:ext uri="{BB962C8B-B14F-4D97-AF65-F5344CB8AC3E}">
        <p14:creationId xmlns:p14="http://schemas.microsoft.com/office/powerpoint/2010/main" val="67375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32555C-F773-4730-BC4B-D78D72A820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BA8FFF9-B66A-4B4E-BF24-DCC7B0C4C4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DACF61C-3C63-48E9-A1E8-95457404B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D4124-5CDC-4F80-8647-9C6500AD773B}" type="datetimeFigureOut">
              <a:rPr lang="es-PE" smtClean="0"/>
              <a:t>13/07/2021</a:t>
            </a:fld>
            <a:endParaRPr lang="es-PE"/>
          </a:p>
        </p:txBody>
      </p:sp>
      <p:sp>
        <p:nvSpPr>
          <p:cNvPr id="5" name="Marcador de pie de página 4">
            <a:extLst>
              <a:ext uri="{FF2B5EF4-FFF2-40B4-BE49-F238E27FC236}">
                <a16:creationId xmlns:a16="http://schemas.microsoft.com/office/drawing/2014/main" id="{39B7871F-A459-47F2-8A29-5FF66BA95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9FCEF37-6E38-44A1-B829-BFF7D0F13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A7B6C-4D66-4F75-9611-6BA8E0DD2DFA}" type="slidenum">
              <a:rPr lang="es-PE" smtClean="0"/>
              <a:t>‹Nº›</a:t>
            </a:fld>
            <a:endParaRPr lang="es-PE"/>
          </a:p>
        </p:txBody>
      </p:sp>
    </p:spTree>
    <p:extLst>
      <p:ext uri="{BB962C8B-B14F-4D97-AF65-F5344CB8AC3E}">
        <p14:creationId xmlns:p14="http://schemas.microsoft.com/office/powerpoint/2010/main" val="355114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F284B-EFEB-4055-9F64-34EF165BAFF8}"/>
              </a:ext>
            </a:extLst>
          </p:cNvPr>
          <p:cNvSpPr>
            <a:spLocks noGrp="1"/>
          </p:cNvSpPr>
          <p:nvPr>
            <p:ph type="ctrTitle"/>
          </p:nvPr>
        </p:nvSpPr>
        <p:spPr>
          <a:xfrm>
            <a:off x="1378226" y="1281387"/>
            <a:ext cx="9144000" cy="2387600"/>
          </a:xfrm>
        </p:spPr>
        <p:txBody>
          <a:bodyPr>
            <a:normAutofit fontScale="90000"/>
          </a:bodyPr>
          <a:lstStyle/>
          <a:p>
            <a:r>
              <a:rPr lang="es-ES" dirty="0"/>
              <a:t>"</a:t>
            </a:r>
            <a:r>
              <a:rPr lang="es-ES" b="1" dirty="0"/>
              <a:t>Aproximaciones una interpretación del comportamiento antisocial-Justicia Juvenil</a:t>
            </a:r>
            <a:r>
              <a:rPr lang="es-ES" dirty="0"/>
              <a:t>"</a:t>
            </a:r>
            <a:endParaRPr lang="es-PE" dirty="0"/>
          </a:p>
        </p:txBody>
      </p:sp>
      <p:sp>
        <p:nvSpPr>
          <p:cNvPr id="3" name="Subtítulo 2">
            <a:extLst>
              <a:ext uri="{FF2B5EF4-FFF2-40B4-BE49-F238E27FC236}">
                <a16:creationId xmlns:a16="http://schemas.microsoft.com/office/drawing/2014/main" id="{7478D5D0-4E5E-4B84-8AC8-1A940C19F364}"/>
              </a:ext>
            </a:extLst>
          </p:cNvPr>
          <p:cNvSpPr>
            <a:spLocks noGrp="1"/>
          </p:cNvSpPr>
          <p:nvPr>
            <p:ph type="subTitle" idx="1"/>
          </p:nvPr>
        </p:nvSpPr>
        <p:spPr>
          <a:xfrm>
            <a:off x="2133600" y="4927255"/>
            <a:ext cx="9475304" cy="1655762"/>
          </a:xfrm>
        </p:spPr>
        <p:txBody>
          <a:bodyPr/>
          <a:lstStyle/>
          <a:p>
            <a:pPr algn="r"/>
            <a:r>
              <a:rPr lang="es-ES" b="1" i="1" dirty="0"/>
              <a:t>Alison </a:t>
            </a:r>
            <a:r>
              <a:rPr lang="es-ES" b="1" i="1" dirty="0" err="1"/>
              <a:t>Serruto</a:t>
            </a:r>
            <a:r>
              <a:rPr lang="es-ES" b="1" i="1" dirty="0"/>
              <a:t> Castillo</a:t>
            </a:r>
          </a:p>
          <a:p>
            <a:pPr algn="r"/>
            <a:r>
              <a:rPr lang="es-ES" b="1" i="1" dirty="0"/>
              <a:t>Víctor Alfonso Rivera Flores </a:t>
            </a:r>
            <a:endParaRPr lang="es-PE" b="1" i="1" dirty="0"/>
          </a:p>
        </p:txBody>
      </p:sp>
      <p:pic>
        <p:nvPicPr>
          <p:cNvPr id="1026" name="Picture 2" descr="Reforma de la Justicia Juvenil y Derechos Humanos*">
            <a:extLst>
              <a:ext uri="{FF2B5EF4-FFF2-40B4-BE49-F238E27FC236}">
                <a16:creationId xmlns:a16="http://schemas.microsoft.com/office/drawing/2014/main" id="{2A4FBC16-F2E6-41ED-AB33-AE4A3DBCF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417" y="3668987"/>
            <a:ext cx="4285422" cy="16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7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463CF6-7585-4A83-95EB-1BF1DD4F6510}"/>
              </a:ext>
            </a:extLst>
          </p:cNvPr>
          <p:cNvSpPr>
            <a:spLocks noGrp="1"/>
          </p:cNvSpPr>
          <p:nvPr>
            <p:ph idx="1"/>
          </p:nvPr>
        </p:nvSpPr>
        <p:spPr>
          <a:xfrm>
            <a:off x="312821" y="757988"/>
            <a:ext cx="11297653" cy="5474369"/>
          </a:xfrm>
        </p:spPr>
        <p:txBody>
          <a:bodyPr>
            <a:normAutofit/>
          </a:bodyPr>
          <a:lstStyle/>
          <a:p>
            <a:pPr marL="95885" marR="68580" indent="269875" algn="just">
              <a:lnSpc>
                <a:spcPct val="101000"/>
              </a:lnSpc>
              <a:spcAft>
                <a:spcPts val="0"/>
              </a:spcAft>
            </a:pPr>
            <a:r>
              <a:rPr lang="es-ES" sz="2800" dirty="0">
                <a:solidFill>
                  <a:srgbClr val="231F20"/>
                </a:solidFill>
                <a:effectLst/>
                <a:latin typeface="Times New Roman" panose="02020603050405020304" pitchFamily="18" charset="0"/>
                <a:ea typeface="Times New Roman" panose="02020603050405020304" pitchFamily="18" charset="0"/>
              </a:rPr>
              <a:t>Se espera que el presente estudio sea de utilidad para los</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profesionales de la educación, de la psicología, del trabajo social y</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 las demás ciencias y/o disciplinas afines, así como para los investigadores</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que</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se</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ocupan</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del</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estudio</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y</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el</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tratamiento</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del</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ser</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huma-</a:t>
            </a:r>
            <a:r>
              <a:rPr lang="es-ES" sz="2800" spc="-2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no</a:t>
            </a:r>
            <a:r>
              <a:rPr lang="es-ES" sz="2800" spc="-1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en</a:t>
            </a:r>
            <a:r>
              <a:rPr lang="es-ES" sz="2800" spc="-1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el</a:t>
            </a:r>
            <a:r>
              <a:rPr lang="es-ES" sz="2800" spc="-1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contexto</a:t>
            </a:r>
            <a:r>
              <a:rPr lang="es-ES" sz="2800" spc="-1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social.</a:t>
            </a:r>
            <a:endParaRPr lang="es-PE" sz="2800" dirty="0">
              <a:effectLst/>
              <a:latin typeface="Times New Roman" panose="02020603050405020304" pitchFamily="18" charset="0"/>
              <a:ea typeface="Times New Roman" panose="02020603050405020304" pitchFamily="18" charset="0"/>
            </a:endParaRPr>
          </a:p>
          <a:p>
            <a:pPr marL="95885" marR="69215" indent="269875" algn="just">
              <a:lnSpc>
                <a:spcPct val="101000"/>
              </a:lnSpc>
              <a:spcAft>
                <a:spcPts val="0"/>
              </a:spcAft>
            </a:pPr>
            <a:r>
              <a:rPr lang="es-ES" sz="2800" dirty="0">
                <a:solidFill>
                  <a:srgbClr val="231F20"/>
                </a:solidFill>
                <a:effectLst/>
                <a:latin typeface="Times New Roman" panose="02020603050405020304" pitchFamily="18" charset="0"/>
                <a:ea typeface="Times New Roman" panose="02020603050405020304" pitchFamily="18" charset="0"/>
              </a:rPr>
              <a:t>El</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libro</a:t>
            </a:r>
            <a:r>
              <a:rPr lang="es-ES" sz="2800" spc="-5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está</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estructurado</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la</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siguiente</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manera:</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en</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la</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prime-</a:t>
            </a:r>
            <a:r>
              <a:rPr lang="es-ES" sz="2800" spc="-270" dirty="0">
                <a:solidFill>
                  <a:srgbClr val="231F20"/>
                </a:solidFill>
                <a:effectLst/>
                <a:latin typeface="Times New Roman" panose="02020603050405020304" pitchFamily="18" charset="0"/>
                <a:ea typeface="Times New Roman" panose="02020603050405020304" pitchFamily="18" charset="0"/>
              </a:rPr>
              <a:t> </a:t>
            </a:r>
            <a:r>
              <a:rPr lang="es-ES" sz="2800" dirty="0" err="1">
                <a:solidFill>
                  <a:srgbClr val="231F20"/>
                </a:solidFill>
                <a:effectLst/>
                <a:latin typeface="Times New Roman" panose="02020603050405020304" pitchFamily="18" charset="0"/>
                <a:ea typeface="Times New Roman" panose="02020603050405020304" pitchFamily="18" charset="0"/>
              </a:rPr>
              <a:t>ra</a:t>
            </a:r>
            <a:r>
              <a:rPr lang="es-ES" sz="2800" dirty="0">
                <a:solidFill>
                  <a:srgbClr val="231F20"/>
                </a:solidFill>
                <a:effectLst/>
                <a:latin typeface="Times New Roman" panose="02020603050405020304" pitchFamily="18" charset="0"/>
                <a:ea typeface="Times New Roman" panose="02020603050405020304" pitchFamily="18" charset="0"/>
              </a:rPr>
              <a:t> parte presentamos las ocho historias de vida, cada una incluye</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un breve apartado final dedicado a la identificación de categorías</a:t>
            </a:r>
            <a:r>
              <a:rPr lang="es-ES" sz="2800" spc="-27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 análisis, cuyo tratamiento será más claro en la segunda parte,</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donde se considerarán cuatro categorías eje (“familia”, “educa-</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err="1">
                <a:solidFill>
                  <a:srgbClr val="231F20"/>
                </a:solidFill>
                <a:effectLst/>
                <a:latin typeface="Times New Roman" panose="02020603050405020304" pitchFamily="18" charset="0"/>
                <a:ea typeface="Times New Roman" panose="02020603050405020304" pitchFamily="18" charset="0"/>
              </a:rPr>
              <a:t>ción</a:t>
            </a:r>
            <a:r>
              <a:rPr lang="es-ES" sz="2800" dirty="0">
                <a:solidFill>
                  <a:srgbClr val="231F20"/>
                </a:solidFill>
                <a:effectLst/>
                <a:latin typeface="Times New Roman" panose="02020603050405020304" pitchFamily="18" charset="0"/>
                <a:ea typeface="Times New Roman" panose="02020603050405020304" pitchFamily="18" charset="0"/>
              </a:rPr>
              <a:t>”, “violencia” y “sexualidad”), las cuales están acompañadas de</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elementos o subcategorías con el objetivo de entender mejor su</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dialéctica</a:t>
            </a:r>
            <a:r>
              <a:rPr lang="es-ES" sz="2800" spc="-8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para</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realizar</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un</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análisis</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cruzado</a:t>
            </a:r>
            <a:r>
              <a:rPr lang="es-ES" sz="2800" spc="-6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final.</a:t>
            </a:r>
            <a:endParaRPr lang="es-PE" sz="2800" dirty="0">
              <a:effectLst/>
              <a:latin typeface="Times New Roman" panose="02020603050405020304" pitchFamily="18" charset="0"/>
              <a:ea typeface="Times New Roman" panose="02020603050405020304" pitchFamily="18" charset="0"/>
            </a:endParaRPr>
          </a:p>
          <a:p>
            <a:endParaRPr lang="es-PE" dirty="0"/>
          </a:p>
        </p:txBody>
      </p:sp>
    </p:spTree>
    <p:extLst>
      <p:ext uri="{BB962C8B-B14F-4D97-AF65-F5344CB8AC3E}">
        <p14:creationId xmlns:p14="http://schemas.microsoft.com/office/powerpoint/2010/main" val="255813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a:extLst>
              <a:ext uri="{FF2B5EF4-FFF2-40B4-BE49-F238E27FC236}">
                <a16:creationId xmlns:a16="http://schemas.microsoft.com/office/drawing/2014/main" id="{40E8E669-3A8C-46B6-AF09-698BB6EAAB90}"/>
              </a:ext>
            </a:extLst>
          </p:cNvPr>
          <p:cNvSpPr>
            <a:spLocks noGrp="1"/>
          </p:cNvSpPr>
          <p:nvPr>
            <p:ph type="title"/>
          </p:nvPr>
        </p:nvSpPr>
        <p:spPr/>
        <p:txBody>
          <a:bodyPr/>
          <a:lstStyle/>
          <a:p>
            <a:pPr algn="ctr"/>
            <a:r>
              <a:rPr lang="es-MX" altLang="es-PE" b="1" u="sng">
                <a:solidFill>
                  <a:schemeClr val="accent2"/>
                </a:solidFill>
              </a:rPr>
              <a:t>CASO: ELMER</a:t>
            </a:r>
            <a:endParaRPr lang="es-PE" altLang="es-PE" b="1" u="sng">
              <a:solidFill>
                <a:schemeClr val="accent2"/>
              </a:solidFill>
            </a:endParaRPr>
          </a:p>
        </p:txBody>
      </p:sp>
      <p:sp>
        <p:nvSpPr>
          <p:cNvPr id="3075" name="Marcador de contenido 2">
            <a:extLst>
              <a:ext uri="{FF2B5EF4-FFF2-40B4-BE49-F238E27FC236}">
                <a16:creationId xmlns:a16="http://schemas.microsoft.com/office/drawing/2014/main" id="{9C1BA568-6EB1-4384-891A-D3D8313E07F1}"/>
              </a:ext>
            </a:extLst>
          </p:cNvPr>
          <p:cNvSpPr>
            <a:spLocks noGrp="1"/>
          </p:cNvSpPr>
          <p:nvPr>
            <p:ph idx="1"/>
          </p:nvPr>
        </p:nvSpPr>
        <p:spPr>
          <a:xfrm>
            <a:off x="838200" y="1690688"/>
            <a:ext cx="10515600" cy="4351337"/>
          </a:xfrm>
        </p:spPr>
        <p:txBody>
          <a:bodyPr/>
          <a:lstStyle/>
          <a:p>
            <a:pPr marL="0" indent="0" algn="just">
              <a:lnSpc>
                <a:spcPct val="150000"/>
              </a:lnSpc>
              <a:spcBef>
                <a:spcPct val="0"/>
              </a:spcBef>
              <a:buFont typeface="Arial" panose="020B0604020202020204" pitchFamily="34" charset="0"/>
              <a:buNone/>
            </a:pPr>
            <a:r>
              <a:rPr lang="es-MX" altLang="es-PE" sz="3200"/>
              <a:t>Nació un 01 de setiembre de 1999, sus padres se llamaban Luis y Emilia, nunca fui a educación inicial; empezó a estudiar en primaria cuando tenía mis 7 años. </a:t>
            </a:r>
          </a:p>
          <a:p>
            <a:pPr marL="0" indent="0" algn="just">
              <a:lnSpc>
                <a:spcPct val="150000"/>
              </a:lnSpc>
              <a:spcBef>
                <a:spcPct val="0"/>
              </a:spcBef>
              <a:buFont typeface="Arial" panose="020B0604020202020204" pitchFamily="34" charset="0"/>
              <a:buNone/>
            </a:pPr>
            <a:r>
              <a:rPr lang="es-MX" altLang="es-PE" sz="3200"/>
              <a:t>Mis padres eran de baja economía, pero hicieron lo imposible para que estudie, tengo 5 hermanos.</a:t>
            </a:r>
            <a:endParaRPr lang="es-PE" altLang="es-PE"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a:extLst>
              <a:ext uri="{FF2B5EF4-FFF2-40B4-BE49-F238E27FC236}">
                <a16:creationId xmlns:a16="http://schemas.microsoft.com/office/drawing/2014/main" id="{7CAB226E-DC0B-42C6-9580-214AC61E8423}"/>
              </a:ext>
            </a:extLst>
          </p:cNvPr>
          <p:cNvSpPr>
            <a:spLocks noGrp="1"/>
          </p:cNvSpPr>
          <p:nvPr>
            <p:ph type="title"/>
          </p:nvPr>
        </p:nvSpPr>
        <p:spPr/>
        <p:txBody>
          <a:bodyPr/>
          <a:lstStyle/>
          <a:p>
            <a:pPr algn="ctr"/>
            <a:r>
              <a:rPr lang="es-MX" altLang="es-PE" b="1" u="sng">
                <a:solidFill>
                  <a:schemeClr val="accent2"/>
                </a:solidFill>
              </a:rPr>
              <a:t>CASO: ELMER</a:t>
            </a:r>
            <a:endParaRPr lang="es-PE" altLang="es-PE" b="1" u="sng">
              <a:solidFill>
                <a:schemeClr val="accent2"/>
              </a:solidFill>
            </a:endParaRPr>
          </a:p>
        </p:txBody>
      </p:sp>
      <p:sp>
        <p:nvSpPr>
          <p:cNvPr id="4099" name="Marcador de contenido 2">
            <a:extLst>
              <a:ext uri="{FF2B5EF4-FFF2-40B4-BE49-F238E27FC236}">
                <a16:creationId xmlns:a16="http://schemas.microsoft.com/office/drawing/2014/main" id="{034A9D24-581E-4BCC-B72F-909ECAA1D337}"/>
              </a:ext>
            </a:extLst>
          </p:cNvPr>
          <p:cNvSpPr>
            <a:spLocks noGrp="1"/>
          </p:cNvSpPr>
          <p:nvPr>
            <p:ph idx="1"/>
          </p:nvPr>
        </p:nvSpPr>
        <p:spPr>
          <a:xfrm>
            <a:off x="838200" y="1690688"/>
            <a:ext cx="10515600" cy="4351337"/>
          </a:xfrm>
        </p:spPr>
        <p:txBody>
          <a:bodyPr/>
          <a:lstStyle/>
          <a:p>
            <a:pPr marL="0" indent="0" algn="just">
              <a:lnSpc>
                <a:spcPct val="150000"/>
              </a:lnSpc>
              <a:spcBef>
                <a:spcPct val="0"/>
              </a:spcBef>
              <a:buFont typeface="Arial" panose="020B0604020202020204" pitchFamily="34" charset="0"/>
              <a:buNone/>
            </a:pPr>
            <a:r>
              <a:rPr lang="es-MX" altLang="es-PE" sz="3200"/>
              <a:t>En primaria tuve una profesora que me exigía mucho en mis estudios, se llamaba M. P. R., era una profesora muy recta; cuando una vez me peleé con mis compañeros, ella me castigó, pero también me felicitaba porque cumplía mis tareas.</a:t>
            </a:r>
            <a:endParaRPr lang="es-PE" altLang="es-PE"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78841FE0-9659-402C-825B-9DB5A53872CA}"/>
              </a:ext>
            </a:extLst>
          </p:cNvPr>
          <p:cNvSpPr>
            <a:spLocks noGrp="1"/>
          </p:cNvSpPr>
          <p:nvPr>
            <p:ph type="title"/>
          </p:nvPr>
        </p:nvSpPr>
        <p:spPr/>
        <p:txBody>
          <a:bodyPr/>
          <a:lstStyle/>
          <a:p>
            <a:pPr algn="ctr"/>
            <a:r>
              <a:rPr lang="es-MX" altLang="es-PE" b="1" u="sng">
                <a:solidFill>
                  <a:schemeClr val="accent2"/>
                </a:solidFill>
              </a:rPr>
              <a:t>CASO: ELMER</a:t>
            </a:r>
            <a:endParaRPr lang="es-PE" altLang="es-PE" b="1" u="sng">
              <a:solidFill>
                <a:schemeClr val="accent2"/>
              </a:solidFill>
            </a:endParaRPr>
          </a:p>
        </p:txBody>
      </p:sp>
      <p:sp>
        <p:nvSpPr>
          <p:cNvPr id="5123" name="Marcador de contenido 2">
            <a:extLst>
              <a:ext uri="{FF2B5EF4-FFF2-40B4-BE49-F238E27FC236}">
                <a16:creationId xmlns:a16="http://schemas.microsoft.com/office/drawing/2014/main" id="{AFBBED4B-E8CF-4CDC-9F3A-13D08C35794E}"/>
              </a:ext>
            </a:extLst>
          </p:cNvPr>
          <p:cNvSpPr>
            <a:spLocks noGrp="1"/>
          </p:cNvSpPr>
          <p:nvPr>
            <p:ph idx="1"/>
          </p:nvPr>
        </p:nvSpPr>
        <p:spPr>
          <a:xfrm>
            <a:off x="838200" y="1690688"/>
            <a:ext cx="10515600" cy="4351337"/>
          </a:xfrm>
        </p:spPr>
        <p:txBody>
          <a:bodyPr>
            <a:normAutofit lnSpcReduction="10000"/>
          </a:bodyPr>
          <a:lstStyle/>
          <a:p>
            <a:pPr marL="0" indent="0" algn="just">
              <a:lnSpc>
                <a:spcPct val="150000"/>
              </a:lnSpc>
              <a:spcBef>
                <a:spcPct val="0"/>
              </a:spcBef>
              <a:buFont typeface="Arial" panose="020B0604020202020204" pitchFamily="34" charset="0"/>
              <a:buNone/>
            </a:pPr>
            <a:r>
              <a:rPr lang="es-MX" altLang="es-PE" sz="3200"/>
              <a:t>Mi mamá, ya muy cansada de los maltratos de mi papá, puso una denuncia en la comisaría. Pasaron dos semanas y mi papá no sabía que estaba denunciado, cuando se enteró, llegó con cólera a la casa y empezó a pegarle a mi mamá. Yo lloraba; mis hermanitos, también, un día, mi mamá se alejó de mi papá, yo me fui con mi mamá, por eso dejé de estudiar un mes.</a:t>
            </a:r>
            <a:endParaRPr lang="es-PE" altLang="es-PE"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6B24309C-7DCA-4CA9-98DC-0E6452770EF1}"/>
              </a:ext>
            </a:extLst>
          </p:cNvPr>
          <p:cNvSpPr>
            <a:spLocks noGrp="1"/>
          </p:cNvSpPr>
          <p:nvPr>
            <p:ph type="title"/>
          </p:nvPr>
        </p:nvSpPr>
        <p:spPr/>
        <p:txBody>
          <a:bodyPr/>
          <a:lstStyle/>
          <a:p>
            <a:pPr algn="ctr"/>
            <a:r>
              <a:rPr lang="es-MX" altLang="es-PE" b="1" u="sng">
                <a:solidFill>
                  <a:schemeClr val="accent2"/>
                </a:solidFill>
              </a:rPr>
              <a:t>CASO: ELMER</a:t>
            </a:r>
            <a:endParaRPr lang="es-PE" altLang="es-PE" b="1" u="sng">
              <a:solidFill>
                <a:schemeClr val="accent2"/>
              </a:solidFill>
            </a:endParaRPr>
          </a:p>
        </p:txBody>
      </p:sp>
      <p:sp>
        <p:nvSpPr>
          <p:cNvPr id="6147" name="Marcador de contenido 2">
            <a:extLst>
              <a:ext uri="{FF2B5EF4-FFF2-40B4-BE49-F238E27FC236}">
                <a16:creationId xmlns:a16="http://schemas.microsoft.com/office/drawing/2014/main" id="{AE3173BC-6638-4F75-85F4-961BBE4DA263}"/>
              </a:ext>
            </a:extLst>
          </p:cNvPr>
          <p:cNvSpPr>
            <a:spLocks noGrp="1"/>
          </p:cNvSpPr>
          <p:nvPr>
            <p:ph idx="1"/>
          </p:nvPr>
        </p:nvSpPr>
        <p:spPr>
          <a:xfrm>
            <a:off x="746125" y="1504950"/>
            <a:ext cx="10515600" cy="4843463"/>
          </a:xfrm>
        </p:spPr>
        <p:txBody>
          <a:bodyPr/>
          <a:lstStyle/>
          <a:p>
            <a:pPr marL="0" indent="0" algn="just">
              <a:lnSpc>
                <a:spcPct val="150000"/>
              </a:lnSpc>
              <a:spcBef>
                <a:spcPct val="0"/>
              </a:spcBef>
              <a:buFont typeface="Arial" panose="020B0604020202020204" pitchFamily="34" charset="0"/>
              <a:buNone/>
            </a:pPr>
            <a:r>
              <a:rPr lang="es-MX" altLang="es-PE" sz="3000"/>
              <a:t>Al día siguiente; mi papá y mi mamá fueron a la comisaría, conversaron y arreglaron las cosas; pero más tarde mis tías fueron a agredir a mi papá y lo dejaron cojo. </a:t>
            </a:r>
          </a:p>
          <a:p>
            <a:pPr marL="0" indent="0" algn="just">
              <a:lnSpc>
                <a:spcPct val="150000"/>
              </a:lnSpc>
              <a:spcBef>
                <a:spcPct val="0"/>
              </a:spcBef>
              <a:buFont typeface="Arial" panose="020B0604020202020204" pitchFamily="34" charset="0"/>
              <a:buNone/>
            </a:pPr>
            <a:r>
              <a:rPr lang="es-MX" altLang="es-PE" sz="3000"/>
              <a:t>Yo no estaba aún con él, en casa; estaba con mi abuela; estuve ahí de un mes a dos meses, después, mi mamá vino a buscarme para que regresara a la casa; al día siguiente fue mi papá, no me dijo nada, él ya estaba un mes sin tomar.</a:t>
            </a:r>
            <a:endParaRPr lang="es-PE" altLang="es-PE"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A1DD899A-80F2-48D3-A450-8F6B4D934E44}"/>
              </a:ext>
            </a:extLst>
          </p:cNvPr>
          <p:cNvSpPr>
            <a:spLocks noGrp="1"/>
          </p:cNvSpPr>
          <p:nvPr>
            <p:ph type="title"/>
          </p:nvPr>
        </p:nvSpPr>
        <p:spPr>
          <a:xfrm>
            <a:off x="746125" y="392113"/>
            <a:ext cx="10515600" cy="1325562"/>
          </a:xfrm>
        </p:spPr>
        <p:txBody>
          <a:bodyPr/>
          <a:lstStyle/>
          <a:p>
            <a:pPr algn="ctr"/>
            <a:r>
              <a:rPr lang="es-MX" altLang="es-PE" b="1" u="sng">
                <a:solidFill>
                  <a:schemeClr val="accent2"/>
                </a:solidFill>
              </a:rPr>
              <a:t>CATEGORIAS DE ANALISIS: FAMILIA</a:t>
            </a:r>
            <a:endParaRPr lang="es-PE" altLang="es-PE" b="1" u="sng">
              <a:solidFill>
                <a:schemeClr val="accent2"/>
              </a:solidFill>
            </a:endParaRPr>
          </a:p>
        </p:txBody>
      </p:sp>
      <p:sp>
        <p:nvSpPr>
          <p:cNvPr id="7171" name="Marcador de contenido 2">
            <a:extLst>
              <a:ext uri="{FF2B5EF4-FFF2-40B4-BE49-F238E27FC236}">
                <a16:creationId xmlns:a16="http://schemas.microsoft.com/office/drawing/2014/main" id="{2BC89FD3-F26B-4DDD-B269-D4589A9C5B5A}"/>
              </a:ext>
            </a:extLst>
          </p:cNvPr>
          <p:cNvSpPr>
            <a:spLocks noGrp="1"/>
          </p:cNvSpPr>
          <p:nvPr>
            <p:ph idx="1"/>
          </p:nvPr>
        </p:nvSpPr>
        <p:spPr>
          <a:xfrm>
            <a:off x="746125" y="1504950"/>
            <a:ext cx="10515600" cy="4843463"/>
          </a:xfrm>
        </p:spPr>
        <p:txBody>
          <a:bodyPr/>
          <a:lstStyle/>
          <a:p>
            <a:pPr marL="0" indent="0" algn="just">
              <a:lnSpc>
                <a:spcPct val="150000"/>
              </a:lnSpc>
              <a:spcBef>
                <a:spcPct val="0"/>
              </a:spcBef>
              <a:buFont typeface="Arial" panose="020B0604020202020204" pitchFamily="34" charset="0"/>
              <a:buNone/>
            </a:pPr>
            <a:r>
              <a:rPr lang="es-MX" altLang="es-PE" sz="3200"/>
              <a:t>Elmer crece en un ambiente de violencia provocado por el alcoholismo de su padre, quien además violentaba físicamente a su madre. </a:t>
            </a:r>
          </a:p>
          <a:p>
            <a:pPr marL="0" indent="0" algn="just">
              <a:lnSpc>
                <a:spcPct val="150000"/>
              </a:lnSpc>
              <a:spcBef>
                <a:spcPct val="0"/>
              </a:spcBef>
              <a:buFont typeface="Arial" panose="020B0604020202020204" pitchFamily="34" charset="0"/>
              <a:buNone/>
            </a:pPr>
            <a:r>
              <a:rPr lang="es-MX" altLang="es-PE" sz="3200"/>
              <a:t>En una ocasión hasta intentó estrangularla y, por un acto de impulsividad para defenderla, el menor interviene golpeando a su padre.</a:t>
            </a:r>
            <a:endParaRPr lang="es-PE" altLang="es-PE"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59E5D40B-1C00-4910-8D13-E397F3545017}"/>
              </a:ext>
            </a:extLst>
          </p:cNvPr>
          <p:cNvSpPr>
            <a:spLocks noGrp="1"/>
          </p:cNvSpPr>
          <p:nvPr>
            <p:ph type="title"/>
          </p:nvPr>
        </p:nvSpPr>
        <p:spPr>
          <a:xfrm>
            <a:off x="746125" y="392113"/>
            <a:ext cx="10515600" cy="1325562"/>
          </a:xfrm>
        </p:spPr>
        <p:txBody>
          <a:bodyPr/>
          <a:lstStyle/>
          <a:p>
            <a:pPr algn="ctr"/>
            <a:r>
              <a:rPr lang="es-MX" altLang="es-PE" b="1" u="sng">
                <a:solidFill>
                  <a:schemeClr val="accent2"/>
                </a:solidFill>
              </a:rPr>
              <a:t>CATEGORIAS DE ANALISIS: EDUCACIÓN</a:t>
            </a:r>
            <a:endParaRPr lang="es-PE" altLang="es-PE" b="1" u="sng">
              <a:solidFill>
                <a:schemeClr val="accent2"/>
              </a:solidFill>
            </a:endParaRPr>
          </a:p>
        </p:txBody>
      </p:sp>
      <p:sp>
        <p:nvSpPr>
          <p:cNvPr id="8195" name="Marcador de contenido 2">
            <a:extLst>
              <a:ext uri="{FF2B5EF4-FFF2-40B4-BE49-F238E27FC236}">
                <a16:creationId xmlns:a16="http://schemas.microsoft.com/office/drawing/2014/main" id="{78397C9B-DB0F-419B-8B5C-D9F16296384D}"/>
              </a:ext>
            </a:extLst>
          </p:cNvPr>
          <p:cNvSpPr>
            <a:spLocks noGrp="1"/>
          </p:cNvSpPr>
          <p:nvPr>
            <p:ph idx="1"/>
          </p:nvPr>
        </p:nvSpPr>
        <p:spPr>
          <a:xfrm>
            <a:off x="746125" y="1504950"/>
            <a:ext cx="10515600" cy="4843463"/>
          </a:xfrm>
        </p:spPr>
        <p:txBody>
          <a:bodyPr/>
          <a:lstStyle/>
          <a:p>
            <a:pPr marL="0" indent="0" algn="just">
              <a:lnSpc>
                <a:spcPct val="150000"/>
              </a:lnSpc>
              <a:spcBef>
                <a:spcPct val="0"/>
              </a:spcBef>
              <a:buFont typeface="Arial" panose="020B0604020202020204" pitchFamily="34" charset="0"/>
              <a:buNone/>
            </a:pPr>
            <a:r>
              <a:rPr lang="es-MX" altLang="es-PE" sz="3000"/>
              <a:t>La educación de Elmer se caracteriza por el retraso en el ingreso al colegio, sin haber cursado el nivel inicial dado que a los 7 años ingresa directamente al nivel primario (donde sufre agresión de dos compañeros). </a:t>
            </a:r>
          </a:p>
          <a:p>
            <a:pPr marL="0" indent="0" algn="just">
              <a:lnSpc>
                <a:spcPct val="150000"/>
              </a:lnSpc>
              <a:spcBef>
                <a:spcPct val="0"/>
              </a:spcBef>
              <a:buFont typeface="Arial" panose="020B0604020202020204" pitchFamily="34" charset="0"/>
              <a:buNone/>
            </a:pPr>
            <a:r>
              <a:rPr lang="es-MX" altLang="es-PE" sz="3000"/>
              <a:t>En la secundaria se inicia en el consumo de bebidas alcohólicas, siendo esta conducta reforzada por la aprobación y participación de su grupo amical.</a:t>
            </a:r>
            <a:endParaRPr lang="es-PE" altLang="es-PE"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C789351D-0361-4F8C-AC29-CF27256E797B}"/>
              </a:ext>
            </a:extLst>
          </p:cNvPr>
          <p:cNvSpPr>
            <a:spLocks noGrp="1"/>
          </p:cNvSpPr>
          <p:nvPr>
            <p:ph type="title"/>
          </p:nvPr>
        </p:nvSpPr>
        <p:spPr>
          <a:xfrm>
            <a:off x="746125" y="392113"/>
            <a:ext cx="10515600" cy="1325562"/>
          </a:xfrm>
        </p:spPr>
        <p:txBody>
          <a:bodyPr/>
          <a:lstStyle/>
          <a:p>
            <a:pPr algn="ctr"/>
            <a:r>
              <a:rPr lang="es-MX" altLang="es-PE" b="1" u="sng">
                <a:solidFill>
                  <a:schemeClr val="accent2"/>
                </a:solidFill>
              </a:rPr>
              <a:t>CATEGORIAS DE ANALISIS: VIOLENCIA</a:t>
            </a:r>
            <a:endParaRPr lang="es-PE" altLang="es-PE" b="1" u="sng">
              <a:solidFill>
                <a:schemeClr val="accent2"/>
              </a:solidFill>
            </a:endParaRPr>
          </a:p>
        </p:txBody>
      </p:sp>
      <p:sp>
        <p:nvSpPr>
          <p:cNvPr id="9219" name="Marcador de contenido 2">
            <a:extLst>
              <a:ext uri="{FF2B5EF4-FFF2-40B4-BE49-F238E27FC236}">
                <a16:creationId xmlns:a16="http://schemas.microsoft.com/office/drawing/2014/main" id="{5A654C82-7AE7-40F2-AE41-F3CCA4A08531}"/>
              </a:ext>
            </a:extLst>
          </p:cNvPr>
          <p:cNvSpPr>
            <a:spLocks noGrp="1"/>
          </p:cNvSpPr>
          <p:nvPr>
            <p:ph idx="1"/>
          </p:nvPr>
        </p:nvSpPr>
        <p:spPr>
          <a:xfrm>
            <a:off x="746125" y="1504950"/>
            <a:ext cx="10515600" cy="4843463"/>
          </a:xfrm>
        </p:spPr>
        <p:txBody>
          <a:bodyPr/>
          <a:lstStyle/>
          <a:p>
            <a:pPr marL="0" indent="0" algn="just">
              <a:lnSpc>
                <a:spcPct val="150000"/>
              </a:lnSpc>
              <a:spcBef>
                <a:spcPct val="0"/>
              </a:spcBef>
              <a:buFont typeface="Arial" panose="020B0604020202020204" pitchFamily="34" charset="0"/>
              <a:buNone/>
            </a:pPr>
            <a:r>
              <a:rPr lang="es-MX" altLang="es-PE" sz="3000"/>
              <a:t>No se describen maltratos físicos por parte de sus empleadores, a excepción de actitudes de desconfianza que muestra su empleadora hacia él, cuando sus hermanos menores vienen a comprar en la tienda donde trabaja. Este ciclo termina con el hurto de 50 soles, por lo que es despedido. Es necesario puntualizar que el dinero que sustrae de la tienda no fue utilizado para apoyar a su familia, sino para cosas personales.</a:t>
            </a:r>
            <a:endParaRPr lang="es-PE" altLang="es-PE"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8421485E-B4B0-42B5-85F4-E1E03EF99043}"/>
              </a:ext>
            </a:extLst>
          </p:cNvPr>
          <p:cNvSpPr>
            <a:spLocks noGrp="1"/>
          </p:cNvSpPr>
          <p:nvPr>
            <p:ph type="title"/>
          </p:nvPr>
        </p:nvSpPr>
        <p:spPr>
          <a:xfrm>
            <a:off x="746125" y="392113"/>
            <a:ext cx="10515600" cy="1325562"/>
          </a:xfrm>
        </p:spPr>
        <p:txBody>
          <a:bodyPr/>
          <a:lstStyle/>
          <a:p>
            <a:pPr algn="ctr"/>
            <a:r>
              <a:rPr lang="es-MX" altLang="es-PE" b="1" u="sng">
                <a:solidFill>
                  <a:schemeClr val="accent2"/>
                </a:solidFill>
              </a:rPr>
              <a:t>CATEGORIAS DE ANALISIS: SEXUALIDAD</a:t>
            </a:r>
            <a:endParaRPr lang="es-PE" altLang="es-PE" b="1" u="sng">
              <a:solidFill>
                <a:schemeClr val="accent2"/>
              </a:solidFill>
            </a:endParaRPr>
          </a:p>
        </p:txBody>
      </p:sp>
      <p:sp>
        <p:nvSpPr>
          <p:cNvPr id="10243" name="Marcador de contenido 2">
            <a:extLst>
              <a:ext uri="{FF2B5EF4-FFF2-40B4-BE49-F238E27FC236}">
                <a16:creationId xmlns:a16="http://schemas.microsoft.com/office/drawing/2014/main" id="{EDC7BE58-8EF0-4086-AD6F-F75DF8E418BC}"/>
              </a:ext>
            </a:extLst>
          </p:cNvPr>
          <p:cNvSpPr>
            <a:spLocks noGrp="1"/>
          </p:cNvSpPr>
          <p:nvPr>
            <p:ph idx="1"/>
          </p:nvPr>
        </p:nvSpPr>
        <p:spPr>
          <a:xfrm>
            <a:off x="746125" y="1928813"/>
            <a:ext cx="10515600" cy="4537075"/>
          </a:xfrm>
        </p:spPr>
        <p:txBody>
          <a:bodyPr/>
          <a:lstStyle/>
          <a:p>
            <a:pPr marL="0" indent="0" algn="just">
              <a:lnSpc>
                <a:spcPct val="150000"/>
              </a:lnSpc>
              <a:spcBef>
                <a:spcPct val="0"/>
              </a:spcBef>
              <a:buFont typeface="Arial" panose="020B0604020202020204" pitchFamily="34" charset="0"/>
              <a:buNone/>
            </a:pPr>
            <a:r>
              <a:rPr lang="es-MX" altLang="es-PE" sz="3600"/>
              <a:t>Un dato importante de la vida de Elmer es su timidez ante las chicas, hecho que nos muestra un indicio de los continuos conflictos entre su madre y su padre.</a:t>
            </a:r>
            <a:endParaRPr lang="es-PE" altLang="es-PE"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304EC01C-F9F4-4B01-A00B-CBA50760E89C}"/>
              </a:ext>
            </a:extLst>
          </p:cNvPr>
          <p:cNvSpPr>
            <a:spLocks noGrp="1"/>
          </p:cNvSpPr>
          <p:nvPr>
            <p:ph type="title"/>
          </p:nvPr>
        </p:nvSpPr>
        <p:spPr/>
        <p:txBody>
          <a:bodyPr/>
          <a:lstStyle/>
          <a:p>
            <a:pPr algn="ctr"/>
            <a:r>
              <a:rPr lang="es-MX" altLang="es-PE" b="1" u="sng">
                <a:solidFill>
                  <a:schemeClr val="accent2"/>
                </a:solidFill>
              </a:rPr>
              <a:t>CONCLUSIONES</a:t>
            </a:r>
            <a:endParaRPr lang="es-PE" altLang="es-PE" b="1" u="sng">
              <a:solidFill>
                <a:schemeClr val="accent2"/>
              </a:solidFill>
            </a:endParaRPr>
          </a:p>
        </p:txBody>
      </p:sp>
      <p:sp>
        <p:nvSpPr>
          <p:cNvPr id="11267" name="Marcador de contenido 2">
            <a:extLst>
              <a:ext uri="{FF2B5EF4-FFF2-40B4-BE49-F238E27FC236}">
                <a16:creationId xmlns:a16="http://schemas.microsoft.com/office/drawing/2014/main" id="{4A25AE23-5D4C-42CF-A741-D33EE4920F31}"/>
              </a:ext>
            </a:extLst>
          </p:cNvPr>
          <p:cNvSpPr>
            <a:spLocks noGrp="1"/>
          </p:cNvSpPr>
          <p:nvPr>
            <p:ph idx="1"/>
          </p:nvPr>
        </p:nvSpPr>
        <p:spPr>
          <a:xfrm>
            <a:off x="838200" y="1690688"/>
            <a:ext cx="10515600" cy="4351337"/>
          </a:xfrm>
        </p:spPr>
        <p:txBody>
          <a:bodyPr>
            <a:normAutofit lnSpcReduction="10000"/>
          </a:bodyPr>
          <a:lstStyle/>
          <a:p>
            <a:pPr marL="0" indent="0" algn="just">
              <a:lnSpc>
                <a:spcPct val="150000"/>
              </a:lnSpc>
              <a:spcBef>
                <a:spcPct val="0"/>
              </a:spcBef>
              <a:buFont typeface="Arial" panose="020B0604020202020204" pitchFamily="34" charset="0"/>
              <a:buNone/>
            </a:pPr>
            <a:r>
              <a:rPr lang="es-MX" altLang="es-PE" sz="3200" b="1"/>
              <a:t>PRIMERO</a:t>
            </a:r>
            <a:r>
              <a:rPr lang="es-MX" altLang="es-PE" sz="3200"/>
              <a:t>: Respecto a la categoría “familia”, en cuanto a la estructura familiar, la mayoría de los menores infractores pro- vienen de familias nucleares y en parte de familias monoparentales y/o reconstituidas, lo que nos lleva a advertir que, dentro de este grupo, este aspecto no configura un denominador común.</a:t>
            </a:r>
            <a:endParaRPr lang="es-PE" altLang="es-PE"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1500D2A5-07B4-486D-BCDC-285F87FDB09B}"/>
              </a:ext>
            </a:extLst>
          </p:cNvPr>
          <p:cNvPicPr/>
          <p:nvPr/>
        </p:nvPicPr>
        <p:blipFill>
          <a:blip r:embed="rId2" cstate="print"/>
          <a:stretch>
            <a:fillRect/>
          </a:stretch>
        </p:blipFill>
        <p:spPr>
          <a:xfrm>
            <a:off x="923725" y="2100764"/>
            <a:ext cx="3173730" cy="3253740"/>
          </a:xfrm>
          <a:prstGeom prst="rect">
            <a:avLst/>
          </a:prstGeom>
        </p:spPr>
      </p:pic>
      <p:pic>
        <p:nvPicPr>
          <p:cNvPr id="5" name="image2.png">
            <a:extLst>
              <a:ext uri="{FF2B5EF4-FFF2-40B4-BE49-F238E27FC236}">
                <a16:creationId xmlns:a16="http://schemas.microsoft.com/office/drawing/2014/main" id="{E9E2B35D-102F-45F9-8A1C-A4A1F3CA8282}"/>
              </a:ext>
            </a:extLst>
          </p:cNvPr>
          <p:cNvPicPr>
            <a:picLocks noGrp="1"/>
          </p:cNvPicPr>
          <p:nvPr>
            <p:ph idx="1"/>
          </p:nvPr>
        </p:nvPicPr>
        <p:blipFill>
          <a:blip r:embed="rId3" cstate="print"/>
          <a:stretch>
            <a:fillRect/>
          </a:stretch>
        </p:blipFill>
        <p:spPr>
          <a:xfrm>
            <a:off x="4409925" y="2100764"/>
            <a:ext cx="3711040" cy="3253740"/>
          </a:xfrm>
          <a:prstGeom prst="rect">
            <a:avLst/>
          </a:prstGeom>
        </p:spPr>
      </p:pic>
      <p:pic>
        <p:nvPicPr>
          <p:cNvPr id="6" name="image3.png">
            <a:extLst>
              <a:ext uri="{FF2B5EF4-FFF2-40B4-BE49-F238E27FC236}">
                <a16:creationId xmlns:a16="http://schemas.microsoft.com/office/drawing/2014/main" id="{AA59E5E6-AB9B-4956-BBF0-CE2859C96188}"/>
              </a:ext>
            </a:extLst>
          </p:cNvPr>
          <p:cNvPicPr/>
          <p:nvPr/>
        </p:nvPicPr>
        <p:blipFill>
          <a:blip r:embed="rId4" cstate="print"/>
          <a:stretch>
            <a:fillRect/>
          </a:stretch>
        </p:blipFill>
        <p:spPr>
          <a:xfrm>
            <a:off x="8517655" y="2100764"/>
            <a:ext cx="2611555" cy="3333199"/>
          </a:xfrm>
          <a:prstGeom prst="rect">
            <a:avLst/>
          </a:prstGeom>
        </p:spPr>
      </p:pic>
    </p:spTree>
    <p:extLst>
      <p:ext uri="{BB962C8B-B14F-4D97-AF65-F5344CB8AC3E}">
        <p14:creationId xmlns:p14="http://schemas.microsoft.com/office/powerpoint/2010/main" val="283591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a:extLst>
              <a:ext uri="{FF2B5EF4-FFF2-40B4-BE49-F238E27FC236}">
                <a16:creationId xmlns:a16="http://schemas.microsoft.com/office/drawing/2014/main" id="{AB26BEA2-6519-4553-9D39-D78C5868B443}"/>
              </a:ext>
            </a:extLst>
          </p:cNvPr>
          <p:cNvSpPr>
            <a:spLocks noGrp="1"/>
          </p:cNvSpPr>
          <p:nvPr>
            <p:ph type="title"/>
          </p:nvPr>
        </p:nvSpPr>
        <p:spPr/>
        <p:txBody>
          <a:bodyPr/>
          <a:lstStyle/>
          <a:p>
            <a:pPr algn="ctr"/>
            <a:r>
              <a:rPr lang="es-MX" altLang="es-PE" b="1" u="sng">
                <a:solidFill>
                  <a:schemeClr val="accent2"/>
                </a:solidFill>
              </a:rPr>
              <a:t>CONCLUSIONES</a:t>
            </a:r>
            <a:endParaRPr lang="es-PE" altLang="es-PE" b="1" u="sng">
              <a:solidFill>
                <a:schemeClr val="accent2"/>
              </a:solidFill>
            </a:endParaRPr>
          </a:p>
        </p:txBody>
      </p:sp>
      <p:sp>
        <p:nvSpPr>
          <p:cNvPr id="12291" name="Marcador de contenido 2">
            <a:extLst>
              <a:ext uri="{FF2B5EF4-FFF2-40B4-BE49-F238E27FC236}">
                <a16:creationId xmlns:a16="http://schemas.microsoft.com/office/drawing/2014/main" id="{D4ED9761-5B37-414F-BD5C-6B8101630F5D}"/>
              </a:ext>
            </a:extLst>
          </p:cNvPr>
          <p:cNvSpPr>
            <a:spLocks noGrp="1"/>
          </p:cNvSpPr>
          <p:nvPr>
            <p:ph idx="1"/>
          </p:nvPr>
        </p:nvSpPr>
        <p:spPr>
          <a:xfrm>
            <a:off x="838200" y="1690688"/>
            <a:ext cx="10515600" cy="4351337"/>
          </a:xfrm>
        </p:spPr>
        <p:txBody>
          <a:bodyPr/>
          <a:lstStyle/>
          <a:p>
            <a:pPr marL="0" indent="0" algn="just">
              <a:lnSpc>
                <a:spcPct val="150000"/>
              </a:lnSpc>
              <a:spcBef>
                <a:spcPct val="0"/>
              </a:spcBef>
              <a:buFont typeface="Arial" panose="020B0604020202020204" pitchFamily="34" charset="0"/>
              <a:buNone/>
            </a:pPr>
            <a:r>
              <a:rPr lang="es-MX" altLang="es-PE" sz="3400"/>
              <a:t>En cuanto a los menores que se vieron involucrados en episodios de violencia, la mitad tuvo el castigo físico como una forma de corrección de conductas inadecuadas (ya sea por parte de sus padres o un pariente cercano).</a:t>
            </a:r>
            <a:endParaRPr lang="es-PE" altLang="es-PE" sz="3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id="{27308EBA-A4F6-4A5D-BFDF-997B7585DEAB}"/>
              </a:ext>
            </a:extLst>
          </p:cNvPr>
          <p:cNvSpPr>
            <a:spLocks noGrp="1"/>
          </p:cNvSpPr>
          <p:nvPr>
            <p:ph type="title"/>
          </p:nvPr>
        </p:nvSpPr>
        <p:spPr/>
        <p:txBody>
          <a:bodyPr/>
          <a:lstStyle/>
          <a:p>
            <a:pPr algn="ctr"/>
            <a:r>
              <a:rPr lang="es-MX" altLang="es-PE" b="1" u="sng">
                <a:solidFill>
                  <a:schemeClr val="accent2"/>
                </a:solidFill>
              </a:rPr>
              <a:t>CONCLUSIONES</a:t>
            </a:r>
            <a:endParaRPr lang="es-PE" altLang="es-PE" b="1" u="sng">
              <a:solidFill>
                <a:schemeClr val="accent2"/>
              </a:solidFill>
            </a:endParaRPr>
          </a:p>
        </p:txBody>
      </p:sp>
      <p:sp>
        <p:nvSpPr>
          <p:cNvPr id="13315" name="Marcador de contenido 2">
            <a:extLst>
              <a:ext uri="{FF2B5EF4-FFF2-40B4-BE49-F238E27FC236}">
                <a16:creationId xmlns:a16="http://schemas.microsoft.com/office/drawing/2014/main" id="{FF8C7247-3833-4AA8-8981-93E936497308}"/>
              </a:ext>
            </a:extLst>
          </p:cNvPr>
          <p:cNvSpPr>
            <a:spLocks noGrp="1"/>
          </p:cNvSpPr>
          <p:nvPr>
            <p:ph idx="1"/>
          </p:nvPr>
        </p:nvSpPr>
        <p:spPr>
          <a:xfrm>
            <a:off x="838200" y="1517650"/>
            <a:ext cx="10515600" cy="4802188"/>
          </a:xfrm>
        </p:spPr>
        <p:txBody>
          <a:bodyPr>
            <a:normAutofit lnSpcReduction="10000"/>
          </a:bodyPr>
          <a:lstStyle/>
          <a:p>
            <a:pPr marL="0" indent="0" algn="just">
              <a:lnSpc>
                <a:spcPct val="150000"/>
              </a:lnSpc>
              <a:spcBef>
                <a:spcPct val="0"/>
              </a:spcBef>
              <a:buFont typeface="Arial" panose="020B0604020202020204" pitchFamily="34" charset="0"/>
              <a:buNone/>
            </a:pPr>
            <a:r>
              <a:rPr lang="es-MX" altLang="es-PE" sz="3000" b="1"/>
              <a:t>SEGUNDO:</a:t>
            </a:r>
            <a:r>
              <a:rPr lang="es-MX" altLang="es-PE" sz="3000"/>
              <a:t> En cuanto a la categoría “educación” se desprende que la cuarta parte del total de adolescentes tuvo un bajo rendimiento y ausentismo escolar. Por otro lado, en la mitad de los casos se identificó el uso de internet en referencia a los video-juegos en línea (algunos con temática de violencia) y en los que no se contaba con la supervisión de un adulto que limite el acceso a páginas no permitidas para menores.</a:t>
            </a:r>
            <a:endParaRPr lang="es-PE" altLang="es-PE"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250D2B97-931F-4452-B730-5319344CE25A}"/>
              </a:ext>
            </a:extLst>
          </p:cNvPr>
          <p:cNvSpPr>
            <a:spLocks noGrp="1"/>
          </p:cNvSpPr>
          <p:nvPr>
            <p:ph type="title"/>
          </p:nvPr>
        </p:nvSpPr>
        <p:spPr/>
        <p:txBody>
          <a:bodyPr/>
          <a:lstStyle/>
          <a:p>
            <a:pPr algn="ctr"/>
            <a:r>
              <a:rPr lang="es-MX" altLang="es-PE" b="1" u="sng">
                <a:solidFill>
                  <a:schemeClr val="accent2"/>
                </a:solidFill>
              </a:rPr>
              <a:t>CONCLUSIONES</a:t>
            </a:r>
            <a:endParaRPr lang="es-PE" altLang="es-PE" b="1" u="sng">
              <a:solidFill>
                <a:schemeClr val="accent2"/>
              </a:solidFill>
            </a:endParaRPr>
          </a:p>
        </p:txBody>
      </p:sp>
      <p:sp>
        <p:nvSpPr>
          <p:cNvPr id="14339" name="Marcador de contenido 2">
            <a:extLst>
              <a:ext uri="{FF2B5EF4-FFF2-40B4-BE49-F238E27FC236}">
                <a16:creationId xmlns:a16="http://schemas.microsoft.com/office/drawing/2014/main" id="{4D0FF5C1-0847-463E-BBD7-46F2D8E3BE4B}"/>
              </a:ext>
            </a:extLst>
          </p:cNvPr>
          <p:cNvSpPr>
            <a:spLocks noGrp="1"/>
          </p:cNvSpPr>
          <p:nvPr>
            <p:ph idx="1"/>
          </p:nvPr>
        </p:nvSpPr>
        <p:spPr>
          <a:xfrm>
            <a:off x="838200" y="1517650"/>
            <a:ext cx="10515600" cy="4802188"/>
          </a:xfrm>
        </p:spPr>
        <p:txBody>
          <a:bodyPr/>
          <a:lstStyle/>
          <a:p>
            <a:pPr marL="0" indent="0" algn="just">
              <a:lnSpc>
                <a:spcPct val="150000"/>
              </a:lnSpc>
              <a:spcBef>
                <a:spcPct val="0"/>
              </a:spcBef>
              <a:buFont typeface="Arial" panose="020B0604020202020204" pitchFamily="34" charset="0"/>
              <a:buNone/>
            </a:pPr>
            <a:r>
              <a:rPr lang="es-MX" altLang="es-PE" sz="3400" b="1"/>
              <a:t>TERCERO</a:t>
            </a:r>
            <a:r>
              <a:rPr lang="es-MX" altLang="es-PE" sz="3400"/>
              <a:t>: En referencia a la categoría “violencia”, considerando la interacción de los menores con sus pares, más de la mitad de ellos fueron víctimas de acoso escolar por estos y no se identificó a ninguno como acosador o perpetrador.</a:t>
            </a:r>
            <a:endParaRPr lang="es-PE" altLang="es-PE" sz="3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a:extLst>
              <a:ext uri="{FF2B5EF4-FFF2-40B4-BE49-F238E27FC236}">
                <a16:creationId xmlns:a16="http://schemas.microsoft.com/office/drawing/2014/main" id="{91F88630-FF12-4AC2-BF5C-DD67C10AE801}"/>
              </a:ext>
            </a:extLst>
          </p:cNvPr>
          <p:cNvSpPr>
            <a:spLocks noGrp="1"/>
          </p:cNvSpPr>
          <p:nvPr>
            <p:ph type="title"/>
          </p:nvPr>
        </p:nvSpPr>
        <p:spPr/>
        <p:txBody>
          <a:bodyPr/>
          <a:lstStyle/>
          <a:p>
            <a:pPr algn="ctr"/>
            <a:r>
              <a:rPr lang="es-MX" altLang="es-PE" b="1" u="sng">
                <a:solidFill>
                  <a:schemeClr val="accent2"/>
                </a:solidFill>
              </a:rPr>
              <a:t>CONCLUSIONES</a:t>
            </a:r>
            <a:endParaRPr lang="es-PE" altLang="es-PE" b="1" u="sng">
              <a:solidFill>
                <a:schemeClr val="accent2"/>
              </a:solidFill>
            </a:endParaRPr>
          </a:p>
        </p:txBody>
      </p:sp>
      <p:sp>
        <p:nvSpPr>
          <p:cNvPr id="15363" name="Marcador de contenido 2">
            <a:extLst>
              <a:ext uri="{FF2B5EF4-FFF2-40B4-BE49-F238E27FC236}">
                <a16:creationId xmlns:a16="http://schemas.microsoft.com/office/drawing/2014/main" id="{BDEC89FF-EE90-4F2A-8E23-DD121B48F96E}"/>
              </a:ext>
            </a:extLst>
          </p:cNvPr>
          <p:cNvSpPr>
            <a:spLocks noGrp="1"/>
          </p:cNvSpPr>
          <p:nvPr>
            <p:ph idx="1"/>
          </p:nvPr>
        </p:nvSpPr>
        <p:spPr>
          <a:xfrm>
            <a:off x="838200" y="1517650"/>
            <a:ext cx="10515600" cy="4802188"/>
          </a:xfrm>
        </p:spPr>
        <p:txBody>
          <a:bodyPr/>
          <a:lstStyle/>
          <a:p>
            <a:pPr marL="0" indent="0" algn="just">
              <a:lnSpc>
                <a:spcPct val="150000"/>
              </a:lnSpc>
              <a:spcBef>
                <a:spcPct val="0"/>
              </a:spcBef>
              <a:buFont typeface="Arial" panose="020B0604020202020204" pitchFamily="34" charset="0"/>
              <a:buNone/>
            </a:pPr>
            <a:r>
              <a:rPr lang="es-MX" altLang="es-PE" sz="3400" b="1"/>
              <a:t>CUARTO:</a:t>
            </a:r>
            <a:r>
              <a:rPr lang="es-MX" altLang="es-PE" sz="3400"/>
              <a:t> De la categoría “sexualidad”, en las historias de vida no se registraron referencias claras; sin embargo, de las dos que se mencionaron una fue atípica por haber marcado su inicio en una etapa muy temprana con conductas que no corresponden a las de su edad.</a:t>
            </a:r>
            <a:endParaRPr lang="es-PE" altLang="es-PE" sz="3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a:extLst>
              <a:ext uri="{FF2B5EF4-FFF2-40B4-BE49-F238E27FC236}">
                <a16:creationId xmlns:a16="http://schemas.microsoft.com/office/drawing/2014/main" id="{6987E12E-9F3C-44A9-B6BB-C12943A143D7}"/>
              </a:ext>
            </a:extLst>
          </p:cNvPr>
          <p:cNvSpPr>
            <a:spLocks noGrp="1"/>
          </p:cNvSpPr>
          <p:nvPr>
            <p:ph type="title"/>
          </p:nvPr>
        </p:nvSpPr>
        <p:spPr/>
        <p:txBody>
          <a:bodyPr/>
          <a:lstStyle/>
          <a:p>
            <a:pPr algn="ctr"/>
            <a:r>
              <a:rPr lang="es-MX" altLang="es-PE" b="1" u="sng">
                <a:solidFill>
                  <a:schemeClr val="accent2"/>
                </a:solidFill>
              </a:rPr>
              <a:t>CONCLUSIONES</a:t>
            </a:r>
            <a:endParaRPr lang="es-PE" altLang="es-PE" b="1" u="sng">
              <a:solidFill>
                <a:schemeClr val="accent2"/>
              </a:solidFill>
            </a:endParaRPr>
          </a:p>
        </p:txBody>
      </p:sp>
      <p:sp>
        <p:nvSpPr>
          <p:cNvPr id="16387" name="Marcador de contenido 2">
            <a:extLst>
              <a:ext uri="{FF2B5EF4-FFF2-40B4-BE49-F238E27FC236}">
                <a16:creationId xmlns:a16="http://schemas.microsoft.com/office/drawing/2014/main" id="{9E90C46B-1D3D-456F-9B62-8F18FAE5704B}"/>
              </a:ext>
            </a:extLst>
          </p:cNvPr>
          <p:cNvSpPr>
            <a:spLocks noGrp="1"/>
          </p:cNvSpPr>
          <p:nvPr>
            <p:ph idx="1"/>
          </p:nvPr>
        </p:nvSpPr>
        <p:spPr>
          <a:xfrm>
            <a:off x="838200" y="1517650"/>
            <a:ext cx="10515600" cy="4802188"/>
          </a:xfrm>
        </p:spPr>
        <p:txBody>
          <a:bodyPr/>
          <a:lstStyle/>
          <a:p>
            <a:pPr marL="0" indent="0" algn="just">
              <a:lnSpc>
                <a:spcPct val="150000"/>
              </a:lnSpc>
              <a:spcBef>
                <a:spcPct val="0"/>
              </a:spcBef>
              <a:buFont typeface="Arial" panose="020B0604020202020204" pitchFamily="34" charset="0"/>
              <a:buNone/>
            </a:pPr>
            <a:r>
              <a:rPr lang="es-MX" altLang="es-PE" sz="3400" b="1"/>
              <a:t>CUARTO:</a:t>
            </a:r>
            <a:r>
              <a:rPr lang="es-MX" altLang="es-PE" sz="3400"/>
              <a:t> De la categoría “sexualidad”, en las historias de vida no se registraron referencias claras; sin embargo, de las dos que se mencionaron una fue atípica por haber marcado su inicio en una etapa muy temprana con conductas que no corresponden a las de su edad.</a:t>
            </a:r>
            <a:endParaRPr lang="es-PE" altLang="es-PE" sz="3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C228E-75A3-4F50-B6F6-B4450DFC2F7F}"/>
              </a:ext>
            </a:extLst>
          </p:cNvPr>
          <p:cNvSpPr>
            <a:spLocks noGrp="1"/>
          </p:cNvSpPr>
          <p:nvPr>
            <p:ph type="title"/>
          </p:nvPr>
        </p:nvSpPr>
        <p:spPr/>
        <p:txBody>
          <a:bodyPr/>
          <a:lstStyle/>
          <a:p>
            <a:pPr algn="ctr"/>
            <a:r>
              <a:rPr lang="es-ES" b="1" dirty="0"/>
              <a:t>Introducción </a:t>
            </a:r>
            <a:endParaRPr lang="es-PE" b="1" dirty="0"/>
          </a:p>
        </p:txBody>
      </p:sp>
      <p:sp>
        <p:nvSpPr>
          <p:cNvPr id="3" name="Marcador de contenido 2">
            <a:extLst>
              <a:ext uri="{FF2B5EF4-FFF2-40B4-BE49-F238E27FC236}">
                <a16:creationId xmlns:a16="http://schemas.microsoft.com/office/drawing/2014/main" id="{ED1C8E86-2A5D-43B2-985E-90390CC2CBFF}"/>
              </a:ext>
            </a:extLst>
          </p:cNvPr>
          <p:cNvSpPr>
            <a:spLocks noGrp="1"/>
          </p:cNvSpPr>
          <p:nvPr>
            <p:ph idx="1"/>
          </p:nvPr>
        </p:nvSpPr>
        <p:spPr/>
        <p:txBody>
          <a:bodyPr/>
          <a:lstStyle/>
          <a:p>
            <a:pPr algn="just"/>
            <a:r>
              <a:rPr lang="es-ES" dirty="0"/>
              <a:t>En la actualidad, todas las personas al estar expuestas a los constantes cambios que sufre la sociedad, determinados especialmente por los avances de la tecnología, se ven obligadas a adecuarse a nuevas realidades para sobrevivir. Estos cambios han modificado todos los ámbitos de nuestras vidas al aprehender valores de sociedades globalizadas y consumistas, en las que priman valores utilitaristas e individualistas, en detrimento de los sistemas tradicionales. Entre otras cosas, tenemos como claros ejemplos, la transformación del concepto de la familia y el rol de los medios de comunicación (sobre todo, el de las redes sociales).</a:t>
            </a:r>
            <a:endParaRPr lang="es-PE" dirty="0"/>
          </a:p>
        </p:txBody>
      </p:sp>
    </p:spTree>
    <p:extLst>
      <p:ext uri="{BB962C8B-B14F-4D97-AF65-F5344CB8AC3E}">
        <p14:creationId xmlns:p14="http://schemas.microsoft.com/office/powerpoint/2010/main" val="37661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597B19-49D0-45A8-8259-4BF4666752DE}"/>
              </a:ext>
            </a:extLst>
          </p:cNvPr>
          <p:cNvSpPr>
            <a:spLocks noGrp="1"/>
          </p:cNvSpPr>
          <p:nvPr>
            <p:ph idx="1"/>
          </p:nvPr>
        </p:nvSpPr>
        <p:spPr>
          <a:xfrm>
            <a:off x="838200" y="808383"/>
            <a:ext cx="10280374" cy="5633623"/>
          </a:xfrm>
        </p:spPr>
        <p:txBody>
          <a:bodyPr>
            <a:normAutofit/>
          </a:bodyPr>
          <a:lstStyle/>
          <a:p>
            <a:pPr algn="just"/>
            <a:r>
              <a:rPr lang="es-ES" sz="3000" dirty="0"/>
              <a:t>A pesar de todos estos cambios producidos, desde siempre las sociedades han encomendado su futuro en las manos de la juventud: se dice que esta las representa. Por tal motivo, muchos esfuerzos se concentran en otorgarles condiciones adecuadas con un enfoque integral, ya sea físico, intelectual o espiritual, etc., y así garantizar la consolidación de ciudadanos probos que impulsen el cambio que toda sociedad anhela. Sin embargo, esta situación se ve mellada cuando los esfuerzos empleados no son suficientes; en consecuencia, algunos jóvenes actúan a contracorriente y lejos de cooperar con el bienestar social, se convierten en todo lo contrario. </a:t>
            </a:r>
            <a:endParaRPr lang="es-PE" sz="3000" dirty="0"/>
          </a:p>
        </p:txBody>
      </p:sp>
    </p:spTree>
    <p:extLst>
      <p:ext uri="{BB962C8B-B14F-4D97-AF65-F5344CB8AC3E}">
        <p14:creationId xmlns:p14="http://schemas.microsoft.com/office/powerpoint/2010/main" val="242740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6BDFB9-7242-4542-89A9-5B1EE216FED1}"/>
              </a:ext>
            </a:extLst>
          </p:cNvPr>
          <p:cNvSpPr>
            <a:spLocks noGrp="1"/>
          </p:cNvSpPr>
          <p:nvPr>
            <p:ph idx="1"/>
          </p:nvPr>
        </p:nvSpPr>
        <p:spPr>
          <a:xfrm>
            <a:off x="149318" y="1244009"/>
            <a:ext cx="11595652" cy="5074381"/>
          </a:xfrm>
        </p:spPr>
        <p:txBody>
          <a:bodyPr/>
          <a:lstStyle/>
          <a:p>
            <a:pPr algn="just"/>
            <a:r>
              <a:rPr lang="es-ES" sz="3000" dirty="0"/>
              <a:t>La situación se torna aún más crítica cuando son menores de edad los que infringen la ley. Estos, en su intento de copiar conductas de los adultos (personas mayores de 18 años), pueden llegar a cometer actos punibles del mismo alcance; sin embargo, en su condición de tales son amparados por la Ley Penal acorde con los parámetros de la Convención sobre los Derechos de los Niños. Por lo tanto, las sanciones y/o correctivos disciplinarios dirigidas/os a los menores infractores son medidas socio-educativas privativas y no privativas de libertad fundamentadas en programas de tratamiento y/o rehabilitación que tienen como finalidad el desvío de una futura carrera cri</a:t>
            </a:r>
            <a:r>
              <a:rPr lang="es-ES" dirty="0"/>
              <a:t>minal.</a:t>
            </a:r>
            <a:endParaRPr lang="es-PE" dirty="0"/>
          </a:p>
        </p:txBody>
      </p:sp>
    </p:spTree>
    <p:extLst>
      <p:ext uri="{BB962C8B-B14F-4D97-AF65-F5344CB8AC3E}">
        <p14:creationId xmlns:p14="http://schemas.microsoft.com/office/powerpoint/2010/main" val="102607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9FB93-BF6F-4798-AED4-5CE261472D17}"/>
              </a:ext>
            </a:extLst>
          </p:cNvPr>
          <p:cNvSpPr>
            <a:spLocks noGrp="1"/>
          </p:cNvSpPr>
          <p:nvPr>
            <p:ph type="title"/>
          </p:nvPr>
        </p:nvSpPr>
        <p:spPr>
          <a:xfrm>
            <a:off x="697395" y="896753"/>
            <a:ext cx="10515600" cy="1325563"/>
          </a:xfrm>
        </p:spPr>
        <p:txBody>
          <a:bodyPr/>
          <a:lstStyle/>
          <a:p>
            <a:r>
              <a:rPr lang="es-ES" b="1" u="sng" dirty="0"/>
              <a:t>Nuestro estudio: </a:t>
            </a:r>
            <a:endParaRPr lang="es-PE" b="1" u="sng" dirty="0"/>
          </a:p>
        </p:txBody>
      </p:sp>
      <p:sp>
        <p:nvSpPr>
          <p:cNvPr id="3" name="Marcador de contenido 2">
            <a:extLst>
              <a:ext uri="{FF2B5EF4-FFF2-40B4-BE49-F238E27FC236}">
                <a16:creationId xmlns:a16="http://schemas.microsoft.com/office/drawing/2014/main" id="{EF4BE55F-393B-43EC-B960-6F55A72FB4A1}"/>
              </a:ext>
            </a:extLst>
          </p:cNvPr>
          <p:cNvSpPr>
            <a:spLocks noGrp="1"/>
          </p:cNvSpPr>
          <p:nvPr>
            <p:ph idx="1"/>
          </p:nvPr>
        </p:nvSpPr>
        <p:spPr>
          <a:xfrm>
            <a:off x="308345" y="2222316"/>
            <a:ext cx="11186260" cy="3785190"/>
          </a:xfrm>
        </p:spPr>
        <p:txBody>
          <a:bodyPr/>
          <a:lstStyle/>
          <a:p>
            <a:pPr algn="just"/>
            <a:r>
              <a:rPr lang="es-ES" sz="2600" spc="-5" dirty="0">
                <a:solidFill>
                  <a:srgbClr val="231F20"/>
                </a:solidFill>
                <a:effectLst/>
                <a:latin typeface="Times New Roman" panose="02020603050405020304" pitchFamily="18" charset="0"/>
                <a:ea typeface="Times New Roman" panose="02020603050405020304" pitchFamily="18" charset="0"/>
              </a:rPr>
              <a:t>En</a:t>
            </a:r>
            <a:r>
              <a:rPr lang="es-ES" sz="2600" spc="-95"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el</a:t>
            </a:r>
            <a:r>
              <a:rPr lang="es-ES" sz="2600" spc="-85"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presente</a:t>
            </a:r>
            <a:r>
              <a:rPr lang="es-ES" sz="2600" spc="-8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libro</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intentaremos</a:t>
            </a:r>
            <a:r>
              <a:rPr lang="es-ES" sz="2600" spc="-8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identificarlas</a:t>
            </a:r>
            <a:r>
              <a:rPr lang="es-ES" sz="2600" spc="-8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causas</a:t>
            </a:r>
            <a:r>
              <a:rPr lang="es-ES" sz="2600" spc="-8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y/o</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fac</a:t>
            </a:r>
            <a:r>
              <a:rPr lang="es-ES" sz="2600" spc="-5" dirty="0">
                <a:solidFill>
                  <a:srgbClr val="231F20"/>
                </a:solidFill>
                <a:effectLst/>
                <a:latin typeface="Times New Roman" panose="02020603050405020304" pitchFamily="18" charset="0"/>
                <a:ea typeface="Times New Roman" panose="02020603050405020304" pitchFamily="18" charset="0"/>
              </a:rPr>
              <a:t>tores</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por</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las/los</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cuales</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algunos</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menores</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de</a:t>
            </a:r>
            <a:r>
              <a:rPr lang="es-ES" sz="2600" spc="-8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edad</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quebrantan</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la</a:t>
            </a:r>
            <a:r>
              <a:rPr lang="es-ES" sz="2600" spc="-9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Ley</a:t>
            </a:r>
            <a:r>
              <a:rPr lang="es-ES" sz="2600" spc="-27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Penal, a través de las historias de vida de</a:t>
            </a:r>
            <a:r>
              <a:rPr lang="es-ES" sz="2600" spc="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ocho adolescentes que</a:t>
            </a:r>
            <a:r>
              <a:rPr lang="es-ES" sz="2600" spc="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estaban cumpliendo una medida socio-educativa de internamiento en el Centro Juvenil de Diagnóstico y Rehabilitación Alfonso</a:t>
            </a:r>
            <a:r>
              <a:rPr lang="es-ES" sz="2600" spc="5"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Ugarte,</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en</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la</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ciudad</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de</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spc="-5" dirty="0">
                <a:solidFill>
                  <a:srgbClr val="231F20"/>
                </a:solidFill>
                <a:effectLst/>
                <a:latin typeface="Times New Roman" panose="02020603050405020304" pitchFamily="18" charset="0"/>
                <a:ea typeface="Times New Roman" panose="02020603050405020304" pitchFamily="18" charset="0"/>
              </a:rPr>
              <a:t>Arequipa.</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Menores</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cuyas</a:t>
            </a:r>
            <a:r>
              <a:rPr lang="es-ES" sz="2600" spc="-10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edades</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oscilaban</a:t>
            </a:r>
            <a:r>
              <a:rPr lang="es-ES" sz="2600" spc="-27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entre los 15 y los 18 años; cuyos lugares de procedencia se identifi</a:t>
            </a:r>
            <a:r>
              <a:rPr lang="es-ES" sz="2600" spc="-5" dirty="0">
                <a:solidFill>
                  <a:srgbClr val="231F20"/>
                </a:solidFill>
                <a:effectLst/>
                <a:latin typeface="Times New Roman" panose="02020603050405020304" pitchFamily="18" charset="0"/>
                <a:ea typeface="Times New Roman" panose="02020603050405020304" pitchFamily="18" charset="0"/>
              </a:rPr>
              <a:t>caron como Puno, Tacna </a:t>
            </a:r>
            <a:r>
              <a:rPr lang="es-ES" sz="2600" dirty="0">
                <a:solidFill>
                  <a:srgbClr val="231F20"/>
                </a:solidFill>
                <a:effectLst/>
                <a:latin typeface="Times New Roman" panose="02020603050405020304" pitchFamily="18" charset="0"/>
                <a:ea typeface="Times New Roman" panose="02020603050405020304" pitchFamily="18" charset="0"/>
              </a:rPr>
              <a:t>y Arequipa; y cuyas infracciones fueron</a:t>
            </a:r>
            <a:r>
              <a:rPr lang="es-ES" sz="2600" spc="-27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violación,</a:t>
            </a:r>
            <a:r>
              <a:rPr lang="es-ES" sz="2600" spc="-10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homicidio,</a:t>
            </a:r>
            <a:r>
              <a:rPr lang="es-ES" sz="2600" spc="-10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hurto</a:t>
            </a:r>
            <a:r>
              <a:rPr lang="es-ES" sz="2600" spc="-95"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y</a:t>
            </a:r>
            <a:r>
              <a:rPr lang="es-ES" sz="2600" spc="-10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tráfico</a:t>
            </a:r>
            <a:r>
              <a:rPr lang="es-ES" sz="2600" spc="-10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ilícito</a:t>
            </a:r>
            <a:r>
              <a:rPr lang="es-ES" sz="2600" spc="-10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de</a:t>
            </a:r>
            <a:r>
              <a:rPr lang="es-ES" sz="2600" spc="-100" dirty="0">
                <a:solidFill>
                  <a:srgbClr val="231F20"/>
                </a:solidFill>
                <a:effectLst/>
                <a:latin typeface="Times New Roman" panose="02020603050405020304" pitchFamily="18" charset="0"/>
                <a:ea typeface="Times New Roman" panose="02020603050405020304" pitchFamily="18" charset="0"/>
              </a:rPr>
              <a:t> </a:t>
            </a:r>
            <a:r>
              <a:rPr lang="es-ES" sz="2600" dirty="0">
                <a:solidFill>
                  <a:srgbClr val="231F20"/>
                </a:solidFill>
                <a:effectLst/>
                <a:latin typeface="Times New Roman" panose="02020603050405020304" pitchFamily="18" charset="0"/>
                <a:ea typeface="Times New Roman" panose="02020603050405020304" pitchFamily="18" charset="0"/>
              </a:rPr>
              <a:t>drogas.</a:t>
            </a:r>
            <a:endParaRPr lang="es-PE" sz="2600" dirty="0">
              <a:effectLst/>
              <a:latin typeface="Times New Roman" panose="02020603050405020304" pitchFamily="18" charset="0"/>
              <a:ea typeface="Times New Roman" panose="02020603050405020304" pitchFamily="18" charset="0"/>
            </a:endParaRPr>
          </a:p>
          <a:p>
            <a:endParaRPr lang="es-PE" dirty="0"/>
          </a:p>
        </p:txBody>
      </p:sp>
    </p:spTree>
    <p:extLst>
      <p:ext uri="{BB962C8B-B14F-4D97-AF65-F5344CB8AC3E}">
        <p14:creationId xmlns:p14="http://schemas.microsoft.com/office/powerpoint/2010/main" val="396669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F633B1-D5AA-419C-AE0B-167EA2A39D96}"/>
              </a:ext>
            </a:extLst>
          </p:cNvPr>
          <p:cNvSpPr>
            <a:spLocks noGrp="1"/>
          </p:cNvSpPr>
          <p:nvPr>
            <p:ph idx="1"/>
          </p:nvPr>
        </p:nvSpPr>
        <p:spPr>
          <a:xfrm>
            <a:off x="397041" y="284559"/>
            <a:ext cx="11397917" cy="6288881"/>
          </a:xfrm>
        </p:spPr>
        <p:txBody>
          <a:bodyPr>
            <a:normAutofit fontScale="92500" lnSpcReduction="10000"/>
          </a:bodyPr>
          <a:lstStyle/>
          <a:p>
            <a:pPr marL="95885" marR="69850" indent="269875" algn="just">
              <a:lnSpc>
                <a:spcPct val="101000"/>
              </a:lnSpc>
              <a:spcAft>
                <a:spcPts val="0"/>
              </a:spcAft>
            </a:pPr>
            <a:endParaRPr lang="es-ES" dirty="0">
              <a:solidFill>
                <a:srgbClr val="231F20"/>
              </a:solidFill>
              <a:effectLst/>
              <a:latin typeface="Times New Roman" panose="02020603050405020304" pitchFamily="18" charset="0"/>
              <a:ea typeface="Times New Roman" panose="02020603050405020304" pitchFamily="18" charset="0"/>
            </a:endParaRPr>
          </a:p>
          <a:p>
            <a:pPr marL="95885" marR="69850" indent="269875" algn="just">
              <a:lnSpc>
                <a:spcPct val="101000"/>
              </a:lnSpc>
              <a:spcAft>
                <a:spcPts val="0"/>
              </a:spcAft>
            </a:pPr>
            <a:r>
              <a:rPr lang="es-ES" dirty="0">
                <a:solidFill>
                  <a:srgbClr val="231F20"/>
                </a:solidFill>
                <a:effectLst/>
                <a:latin typeface="Times New Roman" panose="02020603050405020304" pitchFamily="18" charset="0"/>
                <a:ea typeface="Times New Roman" panose="02020603050405020304" pitchFamily="18" charset="0"/>
              </a:rPr>
              <a:t>Las</a:t>
            </a:r>
            <a:r>
              <a:rPr lang="es-ES" spc="-4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historias</a:t>
            </a:r>
            <a:r>
              <a:rPr lang="es-ES" spc="-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vida</a:t>
            </a:r>
            <a:r>
              <a:rPr lang="es-ES" spc="-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se</a:t>
            </a:r>
            <a:r>
              <a:rPr lang="es-ES" spc="-4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obtuvieron</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como</a:t>
            </a:r>
            <a:r>
              <a:rPr lang="es-ES" spc="-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fuentes</a:t>
            </a:r>
            <a:r>
              <a:rPr lang="es-ES" spc="-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4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informa-</a:t>
            </a:r>
            <a:r>
              <a:rPr lang="es-ES" spc="-270" dirty="0">
                <a:solidFill>
                  <a:srgbClr val="231F20"/>
                </a:solidFill>
                <a:effectLst/>
                <a:latin typeface="Times New Roman" panose="02020603050405020304" pitchFamily="18" charset="0"/>
                <a:ea typeface="Times New Roman" panose="02020603050405020304" pitchFamily="18" charset="0"/>
              </a:rPr>
              <a:t> </a:t>
            </a:r>
            <a:r>
              <a:rPr lang="es-ES" dirty="0" err="1">
                <a:solidFill>
                  <a:srgbClr val="231F20"/>
                </a:solidFill>
                <a:effectLst/>
                <a:latin typeface="Times New Roman" panose="02020603050405020304" pitchFamily="18" charset="0"/>
                <a:ea typeface="Times New Roman" panose="02020603050405020304" pitchFamily="18" charset="0"/>
              </a:rPr>
              <a:t>ción</a:t>
            </a:r>
            <a:r>
              <a:rPr lang="es-ES" dirty="0">
                <a:solidFill>
                  <a:srgbClr val="231F20"/>
                </a:solidFill>
                <a:effectLst/>
                <a:latin typeface="Times New Roman" panose="02020603050405020304" pitchFamily="18" charset="0"/>
                <a:ea typeface="Times New Roman" panose="02020603050405020304" pitchFamily="18" charset="0"/>
              </a:rPr>
              <a:t> primarias. Los acontecimientos expuestos fueron narrados</a:t>
            </a:r>
            <a:r>
              <a:rPr lang="es-ES" spc="5" dirty="0">
                <a:solidFill>
                  <a:srgbClr val="231F20"/>
                </a:solidFill>
                <a:effectLst/>
                <a:latin typeface="Times New Roman" panose="02020603050405020304" pitchFamily="18" charset="0"/>
                <a:ea typeface="Times New Roman" panose="02020603050405020304" pitchFamily="18" charset="0"/>
              </a:rPr>
              <a:t> </a:t>
            </a:r>
            <a:r>
              <a:rPr lang="es-ES" spc="-5" dirty="0">
                <a:solidFill>
                  <a:srgbClr val="231F20"/>
                </a:solidFill>
                <a:effectLst/>
                <a:latin typeface="Times New Roman" panose="02020603050405020304" pitchFamily="18" charset="0"/>
                <a:ea typeface="Times New Roman" panose="02020603050405020304" pitchFamily="18" charset="0"/>
              </a:rPr>
              <a:t>por</a:t>
            </a:r>
            <a:r>
              <a:rPr lang="es-ES" spc="-70" dirty="0">
                <a:solidFill>
                  <a:srgbClr val="231F20"/>
                </a:solidFill>
                <a:effectLst/>
                <a:latin typeface="Times New Roman" panose="02020603050405020304" pitchFamily="18" charset="0"/>
                <a:ea typeface="Times New Roman" panose="02020603050405020304" pitchFamily="18" charset="0"/>
              </a:rPr>
              <a:t> </a:t>
            </a:r>
            <a:r>
              <a:rPr lang="es-ES" spc="-5" dirty="0">
                <a:solidFill>
                  <a:srgbClr val="231F20"/>
                </a:solidFill>
                <a:effectLst/>
                <a:latin typeface="Times New Roman" panose="02020603050405020304" pitchFamily="18" charset="0"/>
                <a:ea typeface="Times New Roman" panose="02020603050405020304" pitchFamily="18" charset="0"/>
              </a:rPr>
              <a:t>los</a:t>
            </a:r>
            <a:r>
              <a:rPr lang="es-ES" spc="-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protagonistas.</a:t>
            </a:r>
            <a:r>
              <a:rPr lang="es-ES" spc="-7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La</a:t>
            </a:r>
            <a:r>
              <a:rPr lang="es-ES" spc="-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transcripción</a:t>
            </a:r>
            <a:r>
              <a:rPr lang="es-ES" spc="-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se</a:t>
            </a:r>
            <a:r>
              <a:rPr lang="es-ES" spc="-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hizo</a:t>
            </a:r>
            <a:r>
              <a:rPr lang="es-ES" spc="-7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respetando</a:t>
            </a:r>
            <a:r>
              <a:rPr lang="es-ES" spc="-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la</a:t>
            </a:r>
            <a:r>
              <a:rPr lang="es-ES" spc="-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lógica</a:t>
            </a:r>
            <a:r>
              <a:rPr lang="es-ES" spc="-270" dirty="0">
                <a:solidFill>
                  <a:srgbClr val="231F20"/>
                </a:solidFill>
                <a:effectLst/>
                <a:latin typeface="Times New Roman" panose="02020603050405020304" pitchFamily="18" charset="0"/>
                <a:ea typeface="Times New Roman" panose="02020603050405020304" pitchFamily="18" charset="0"/>
              </a:rPr>
              <a:t> </a:t>
            </a:r>
            <a:r>
              <a:rPr lang="es-ES" spc="-5" dirty="0">
                <a:solidFill>
                  <a:srgbClr val="231F20"/>
                </a:solidFill>
                <a:effectLst/>
                <a:latin typeface="Times New Roman" panose="02020603050405020304" pitchFamily="18" charset="0"/>
                <a:ea typeface="Times New Roman" panose="02020603050405020304" pitchFamily="18" charset="0"/>
              </a:rPr>
              <a:t>con</a:t>
            </a:r>
            <a:r>
              <a:rPr lang="es-ES" spc="-50" dirty="0">
                <a:solidFill>
                  <a:srgbClr val="231F20"/>
                </a:solidFill>
                <a:effectLst/>
                <a:latin typeface="Times New Roman" panose="02020603050405020304" pitchFamily="18" charset="0"/>
                <a:ea typeface="Times New Roman" panose="02020603050405020304" pitchFamily="18" charset="0"/>
              </a:rPr>
              <a:t> </a:t>
            </a:r>
            <a:r>
              <a:rPr lang="es-ES" spc="-5" dirty="0">
                <a:solidFill>
                  <a:srgbClr val="231F20"/>
                </a:solidFill>
                <a:effectLst/>
                <a:latin typeface="Times New Roman" panose="02020603050405020304" pitchFamily="18" charset="0"/>
                <a:ea typeface="Times New Roman" panose="02020603050405020304" pitchFamily="18" charset="0"/>
              </a:rPr>
              <a:t>la</a:t>
            </a:r>
            <a:r>
              <a:rPr lang="es-ES" spc="-50" dirty="0">
                <a:solidFill>
                  <a:srgbClr val="231F20"/>
                </a:solidFill>
                <a:effectLst/>
                <a:latin typeface="Times New Roman" panose="02020603050405020304" pitchFamily="18" charset="0"/>
                <a:ea typeface="Times New Roman" panose="02020603050405020304" pitchFamily="18" charset="0"/>
              </a:rPr>
              <a:t> </a:t>
            </a:r>
            <a:r>
              <a:rPr lang="es-ES" spc="-5" dirty="0">
                <a:solidFill>
                  <a:srgbClr val="231F20"/>
                </a:solidFill>
                <a:effectLst/>
                <a:latin typeface="Times New Roman" panose="02020603050405020304" pitchFamily="18" charset="0"/>
                <a:ea typeface="Times New Roman" panose="02020603050405020304" pitchFamily="18" charset="0"/>
              </a:rPr>
              <a:t>que</a:t>
            </a:r>
            <a:r>
              <a:rPr lang="es-ES" spc="-50" dirty="0">
                <a:solidFill>
                  <a:srgbClr val="231F20"/>
                </a:solidFill>
                <a:effectLst/>
                <a:latin typeface="Times New Roman" panose="02020603050405020304" pitchFamily="18" charset="0"/>
                <a:ea typeface="Times New Roman" panose="02020603050405020304" pitchFamily="18" charset="0"/>
              </a:rPr>
              <a:t> </a:t>
            </a:r>
            <a:r>
              <a:rPr lang="es-ES" spc="-5" dirty="0">
                <a:solidFill>
                  <a:srgbClr val="231F20"/>
                </a:solidFill>
                <a:effectLst/>
                <a:latin typeface="Times New Roman" panose="02020603050405020304" pitchFamily="18" charset="0"/>
                <a:ea typeface="Times New Roman" panose="02020603050405020304" pitchFamily="18" charset="0"/>
              </a:rPr>
              <a:t>se</a:t>
            </a:r>
            <a:r>
              <a:rPr lang="es-ES" spc="-5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organizó</a:t>
            </a:r>
            <a:r>
              <a:rPr lang="es-ES" spc="-6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cada</a:t>
            </a:r>
            <a:r>
              <a:rPr lang="es-ES" spc="-5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historia,</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construyendo</a:t>
            </a:r>
            <a:r>
              <a:rPr lang="es-ES" spc="-5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así</a:t>
            </a:r>
            <a:r>
              <a:rPr lang="es-ES" spc="-5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una</a:t>
            </a:r>
            <a:r>
              <a:rPr lang="es-ES" spc="-5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sintaxis</a:t>
            </a:r>
            <a:r>
              <a:rPr lang="es-ES" spc="-27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1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procesos</a:t>
            </a:r>
            <a:r>
              <a:rPr lang="es-ES" spc="-1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personales.</a:t>
            </a:r>
          </a:p>
          <a:p>
            <a:pPr marL="95885" marR="69850" indent="269875" algn="just">
              <a:lnSpc>
                <a:spcPct val="101000"/>
              </a:lnSpc>
            </a:pPr>
            <a:r>
              <a:rPr lang="es-ES" sz="2800" dirty="0">
                <a:solidFill>
                  <a:srgbClr val="231F20"/>
                </a:solidFill>
                <a:effectLst/>
                <a:latin typeface="Times New Roman" panose="02020603050405020304" pitchFamily="18" charset="0"/>
                <a:ea typeface="Times New Roman" panose="02020603050405020304" pitchFamily="18" charset="0"/>
              </a:rPr>
              <a:t>El</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tiempo</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que</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se</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empleó</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para</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el</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recojo</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la</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información</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fue</a:t>
            </a:r>
            <a:r>
              <a:rPr lang="es-ES" sz="2800" spc="-2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en</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el</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periodo</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un</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año</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(2017)</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y</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el</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procedimiento</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consistió</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en</a:t>
            </a:r>
            <a:r>
              <a:rPr lang="es-ES" sz="2800" dirty="0">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facilitarle</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al</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grupo</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adolescentes</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cuadernos</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en</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los</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cuales</a:t>
            </a:r>
            <a:r>
              <a:rPr lang="es-ES" sz="2800" spc="-3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pudieran</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escribir,</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en</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su</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tiempo</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libre</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y</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manera</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voluntaria,</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pasajes</a:t>
            </a:r>
            <a:r>
              <a:rPr lang="es-ES" sz="2800" spc="-2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27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su vida de interés personal, como parte de un plan de vida diario</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con</a:t>
            </a:r>
            <a:r>
              <a:rPr lang="es-ES" sz="2800" spc="-10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una</a:t>
            </a:r>
            <a:r>
              <a:rPr lang="es-ES" sz="2800" spc="-10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finalidad</a:t>
            </a:r>
            <a:r>
              <a:rPr lang="es-ES" sz="2800" spc="-10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terapéutica.</a:t>
            </a:r>
          </a:p>
          <a:p>
            <a:pPr marL="95885" marR="69850" indent="269875" algn="just">
              <a:lnSpc>
                <a:spcPct val="101000"/>
              </a:lnSpc>
            </a:pPr>
            <a:r>
              <a:rPr lang="es-ES" sz="2800" dirty="0">
                <a:solidFill>
                  <a:srgbClr val="231F20"/>
                </a:solidFill>
                <a:effectLst/>
                <a:latin typeface="Times New Roman" panose="02020603050405020304" pitchFamily="18" charset="0"/>
                <a:ea typeface="Times New Roman" panose="02020603050405020304" pitchFamily="18" charset="0"/>
              </a:rPr>
              <a:t>Cada historia será analizada desde la técnica del análisis de</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contenido que presenta una serie de pasos que se adecuan al pre-</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spc="-5" dirty="0" err="1">
                <a:solidFill>
                  <a:srgbClr val="231F20"/>
                </a:solidFill>
                <a:effectLst/>
                <a:latin typeface="Times New Roman" panose="02020603050405020304" pitchFamily="18" charset="0"/>
                <a:ea typeface="Times New Roman" panose="02020603050405020304" pitchFamily="18" charset="0"/>
              </a:rPr>
              <a:t>sente</a:t>
            </a:r>
            <a:r>
              <a:rPr lang="es-ES" sz="2800" spc="-5" dirty="0">
                <a:solidFill>
                  <a:srgbClr val="231F20"/>
                </a:solidFill>
                <a:effectLst/>
                <a:latin typeface="Times New Roman" panose="02020603050405020304" pitchFamily="18" charset="0"/>
                <a:ea typeface="Times New Roman" panose="02020603050405020304" pitchFamily="18" charset="0"/>
              </a:rPr>
              <a:t> estudio. Asimismo, </a:t>
            </a:r>
            <a:r>
              <a:rPr lang="es-ES" sz="2800" dirty="0">
                <a:solidFill>
                  <a:srgbClr val="231F20"/>
                </a:solidFill>
                <a:effectLst/>
                <a:latin typeface="Times New Roman" panose="02020603050405020304" pitchFamily="18" charset="0"/>
                <a:ea typeface="Times New Roman" panose="02020603050405020304" pitchFamily="18" charset="0"/>
              </a:rPr>
              <a:t>la elección de temas de cada historia</a:t>
            </a:r>
            <a:r>
              <a:rPr lang="es-ES" sz="2800" spc="-28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obedece a sus propias particularidades, lo cual nos llevó a plantear</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puntos vivenciales específicos logrando descubrir nexos o puntos</a:t>
            </a:r>
            <a:r>
              <a:rPr lang="es-ES" sz="2800" spc="-2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 inflexión recurrentes entre las historias de vida elaboradas por</a:t>
            </a:r>
            <a:r>
              <a:rPr lang="es-ES" sz="2800" spc="-27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cada</a:t>
            </a:r>
            <a:r>
              <a:rPr lang="es-ES" sz="2800" spc="-1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adolescente.</a:t>
            </a:r>
            <a:endParaRPr lang="es-PE" sz="2800" dirty="0">
              <a:effectLst/>
              <a:latin typeface="Times New Roman" panose="02020603050405020304" pitchFamily="18" charset="0"/>
              <a:ea typeface="Times New Roman" panose="02020603050405020304" pitchFamily="18" charset="0"/>
            </a:endParaRPr>
          </a:p>
          <a:p>
            <a:pPr marL="95885" marR="69850" indent="269875" algn="just">
              <a:lnSpc>
                <a:spcPct val="101000"/>
              </a:lnSpc>
            </a:pPr>
            <a:endParaRPr lang="es-PE" sz="2800" dirty="0">
              <a:effectLst/>
              <a:latin typeface="Times New Roman" panose="02020603050405020304" pitchFamily="18" charset="0"/>
              <a:ea typeface="Times New Roman" panose="02020603050405020304" pitchFamily="18" charset="0"/>
            </a:endParaRPr>
          </a:p>
          <a:p>
            <a:pPr marL="95885" marR="69850" indent="269875" algn="just">
              <a:lnSpc>
                <a:spcPct val="101000"/>
              </a:lnSpc>
              <a:spcAft>
                <a:spcPts val="0"/>
              </a:spcAft>
            </a:pPr>
            <a:endParaRPr lang="es-PE" dirty="0">
              <a:effectLst/>
              <a:latin typeface="Times New Roman" panose="02020603050405020304" pitchFamily="18" charset="0"/>
              <a:ea typeface="Times New Roman" panose="02020603050405020304" pitchFamily="18" charset="0"/>
            </a:endParaRPr>
          </a:p>
          <a:p>
            <a:endParaRPr lang="es-PE" dirty="0"/>
          </a:p>
        </p:txBody>
      </p:sp>
    </p:spTree>
    <p:extLst>
      <p:ext uri="{BB962C8B-B14F-4D97-AF65-F5344CB8AC3E}">
        <p14:creationId xmlns:p14="http://schemas.microsoft.com/office/powerpoint/2010/main" val="221973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1ABE51-1ED5-4542-BD69-C3FC0CF27A58}"/>
              </a:ext>
            </a:extLst>
          </p:cNvPr>
          <p:cNvSpPr>
            <a:spLocks noGrp="1"/>
          </p:cNvSpPr>
          <p:nvPr>
            <p:ph idx="1"/>
          </p:nvPr>
        </p:nvSpPr>
        <p:spPr>
          <a:xfrm>
            <a:off x="601579" y="1552074"/>
            <a:ext cx="11032958" cy="4693156"/>
          </a:xfrm>
        </p:spPr>
        <p:txBody>
          <a:bodyPr>
            <a:normAutofit/>
          </a:bodyPr>
          <a:lstStyle/>
          <a:p>
            <a:pPr marL="95885" marR="69215" indent="299085" algn="just">
              <a:lnSpc>
                <a:spcPct val="101000"/>
              </a:lnSpc>
              <a:spcAft>
                <a:spcPts val="0"/>
              </a:spcAft>
            </a:pPr>
            <a:r>
              <a:rPr lang="es-ES" sz="2800" dirty="0">
                <a:solidFill>
                  <a:srgbClr val="231F20"/>
                </a:solidFill>
                <a:effectLst/>
                <a:latin typeface="Times New Roman" panose="02020603050405020304" pitchFamily="18" charset="0"/>
                <a:ea typeface="Times New Roman" panose="02020603050405020304" pitchFamily="18" charset="0"/>
              </a:rPr>
              <a:t>Dichos</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textos</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fueron</a:t>
            </a:r>
            <a:r>
              <a:rPr lang="es-ES" sz="2800" spc="-4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transcritos</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realizando</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un</a:t>
            </a:r>
            <a:r>
              <a:rPr lang="es-ES" sz="2800" spc="-3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trabajo</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2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corrección de estilo a nivel ortográfico y en casos excepcionales para</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corregir ideas redundantes en algunos pasajes, manteniéndose en</a:t>
            </a:r>
            <a:r>
              <a:rPr lang="es-ES" sz="2800" spc="-27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la medida de lo posible la originalidad de los textos. Adicional-</a:t>
            </a:r>
            <a:r>
              <a:rPr lang="es-ES" sz="2800" spc="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mente,</a:t>
            </a:r>
            <a:r>
              <a:rPr lang="es-ES" sz="2800" spc="-8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para</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la</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presentación</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8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las</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historias</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de</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vida,</a:t>
            </a:r>
            <a:r>
              <a:rPr lang="es-ES" sz="2800" spc="-8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se</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han</a:t>
            </a:r>
            <a:r>
              <a:rPr lang="es-ES" sz="2800" spc="-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cambia-</a:t>
            </a:r>
            <a:r>
              <a:rPr lang="es-ES" sz="2800" spc="-27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do los nombres de los adolescentes y de sus familiares para mantenerlos en el anonimato, respetando la integridad del menor de</a:t>
            </a:r>
            <a:r>
              <a:rPr lang="es-ES" sz="2800" spc="-28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edad,</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su</a:t>
            </a:r>
            <a:r>
              <a:rPr lang="es-ES" sz="2800" spc="-4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vida</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y</a:t>
            </a:r>
            <a:r>
              <a:rPr lang="es-ES" sz="2800" spc="-4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su</a:t>
            </a:r>
            <a:r>
              <a:rPr lang="es-ES" sz="2800" spc="-4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dignidad</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humana</a:t>
            </a:r>
            <a:r>
              <a:rPr lang="es-ES" sz="2800" spc="-4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amparada</a:t>
            </a:r>
            <a:r>
              <a:rPr lang="es-ES" sz="2800" spc="-5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en</a:t>
            </a:r>
            <a:r>
              <a:rPr lang="es-ES" sz="2800" spc="-4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la</a:t>
            </a:r>
            <a:r>
              <a:rPr lang="es-ES" sz="2800" spc="-4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legislación</a:t>
            </a:r>
            <a:r>
              <a:rPr lang="es-ES" sz="2800" spc="-29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referida</a:t>
            </a:r>
            <a:r>
              <a:rPr lang="es-ES" sz="2800" spc="-8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a</a:t>
            </a:r>
            <a:r>
              <a:rPr lang="es-ES" sz="2800" spc="-8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los</a:t>
            </a:r>
            <a:r>
              <a:rPr lang="es-ES" sz="2800" spc="-8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niños</a:t>
            </a:r>
            <a:r>
              <a:rPr lang="es-ES" sz="2800" spc="-80"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y</a:t>
            </a:r>
            <a:r>
              <a:rPr lang="es-ES" sz="2800" spc="-85" dirty="0">
                <a:solidFill>
                  <a:srgbClr val="231F20"/>
                </a:solidFill>
                <a:effectLst/>
                <a:latin typeface="Times New Roman" panose="02020603050405020304" pitchFamily="18" charset="0"/>
                <a:ea typeface="Times New Roman" panose="02020603050405020304" pitchFamily="18" charset="0"/>
              </a:rPr>
              <a:t> </a:t>
            </a:r>
            <a:r>
              <a:rPr lang="es-ES" sz="2800" dirty="0">
                <a:solidFill>
                  <a:srgbClr val="231F20"/>
                </a:solidFill>
                <a:effectLst/>
                <a:latin typeface="Times New Roman" panose="02020603050405020304" pitchFamily="18" charset="0"/>
                <a:ea typeface="Times New Roman" panose="02020603050405020304" pitchFamily="18" charset="0"/>
              </a:rPr>
              <a:t>adolescentes.</a:t>
            </a:r>
            <a:endParaRPr lang="es-PE" sz="2800" dirty="0">
              <a:effectLst/>
              <a:latin typeface="Times New Roman" panose="02020603050405020304" pitchFamily="18" charset="0"/>
              <a:ea typeface="Times New Roman" panose="02020603050405020304" pitchFamily="18" charset="0"/>
            </a:endParaRPr>
          </a:p>
          <a:p>
            <a:endParaRPr lang="es-PE" dirty="0"/>
          </a:p>
        </p:txBody>
      </p:sp>
    </p:spTree>
    <p:extLst>
      <p:ext uri="{BB962C8B-B14F-4D97-AF65-F5344CB8AC3E}">
        <p14:creationId xmlns:p14="http://schemas.microsoft.com/office/powerpoint/2010/main" val="41604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9FEEF7-5019-4A12-997B-513867DA6509}"/>
              </a:ext>
            </a:extLst>
          </p:cNvPr>
          <p:cNvSpPr>
            <a:spLocks noGrp="1"/>
          </p:cNvSpPr>
          <p:nvPr>
            <p:ph idx="1"/>
          </p:nvPr>
        </p:nvSpPr>
        <p:spPr>
          <a:xfrm>
            <a:off x="372979" y="350874"/>
            <a:ext cx="11357810" cy="5826089"/>
          </a:xfrm>
        </p:spPr>
        <p:txBody>
          <a:bodyPr>
            <a:normAutofit fontScale="92500"/>
          </a:bodyPr>
          <a:lstStyle/>
          <a:p>
            <a:pPr marL="95885" marR="69850" indent="269875" algn="just">
              <a:lnSpc>
                <a:spcPct val="101000"/>
              </a:lnSpc>
              <a:spcAft>
                <a:spcPts val="0"/>
              </a:spcAft>
            </a:pPr>
            <a:r>
              <a:rPr lang="es-ES" dirty="0">
                <a:solidFill>
                  <a:srgbClr val="231F20"/>
                </a:solidFill>
                <a:effectLst/>
                <a:latin typeface="Times New Roman" panose="02020603050405020304" pitchFamily="18" charset="0"/>
                <a:ea typeface="Times New Roman" panose="02020603050405020304" pitchFamily="18" charset="0"/>
              </a:rPr>
              <a:t>En</a:t>
            </a:r>
            <a:r>
              <a:rPr lang="es-ES" spc="-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el</a:t>
            </a:r>
            <a:r>
              <a:rPr lang="es-ES" spc="-6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proceso</a:t>
            </a:r>
            <a:r>
              <a:rPr lang="es-ES" spc="-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6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transformación</a:t>
            </a:r>
            <a:r>
              <a:rPr lang="es-ES" spc="-6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6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los</a:t>
            </a:r>
            <a:r>
              <a:rPr lang="es-ES" spc="-6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puntos</a:t>
            </a:r>
            <a:r>
              <a:rPr lang="es-ES" spc="-6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6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inflexión</a:t>
            </a:r>
            <a:r>
              <a:rPr lang="es-ES" spc="-6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en</a:t>
            </a:r>
            <a:r>
              <a:rPr lang="es-ES" spc="-2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categorías de análisis tales como “familia”, “escuela”, “violencia” y</a:t>
            </a:r>
            <a:r>
              <a:rPr lang="es-ES" spc="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“sexualidad”</a:t>
            </a:r>
            <a:r>
              <a:rPr lang="es-ES" spc="-2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en</a:t>
            </a:r>
            <a:r>
              <a:rPr lang="es-ES" spc="-2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correspondencia</a:t>
            </a:r>
            <a:r>
              <a:rPr lang="es-ES" spc="-2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con</a:t>
            </a:r>
            <a:r>
              <a:rPr lang="es-ES" spc="-2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los</a:t>
            </a:r>
            <a:r>
              <a:rPr lang="es-ES" spc="-2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agentes</a:t>
            </a:r>
            <a:r>
              <a:rPr lang="es-ES" spc="-2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2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socialización</a:t>
            </a:r>
            <a:r>
              <a:rPr lang="es-ES" spc="-27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que intervienen en dichos procesos, se logró desvelar hechos importantes</a:t>
            </a:r>
            <a:r>
              <a:rPr lang="es-ES" spc="-10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11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la</a:t>
            </a:r>
            <a:r>
              <a:rPr lang="es-ES" spc="-10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conducta</a:t>
            </a:r>
            <a:r>
              <a:rPr lang="es-ES" spc="-10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antisocial</a:t>
            </a:r>
            <a:r>
              <a:rPr lang="es-ES" spc="-10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10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los</a:t>
            </a:r>
            <a:r>
              <a:rPr lang="es-ES" spc="-10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adolescentes.</a:t>
            </a:r>
            <a:endParaRPr lang="es-PE" dirty="0">
              <a:effectLst/>
              <a:latin typeface="Times New Roman" panose="02020603050405020304" pitchFamily="18" charset="0"/>
              <a:ea typeface="Times New Roman" panose="02020603050405020304" pitchFamily="18" charset="0"/>
            </a:endParaRPr>
          </a:p>
          <a:p>
            <a:pPr algn="just"/>
            <a:r>
              <a:rPr lang="es-ES" dirty="0">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El interés para realizar esta investigación nace a partir de la</a:t>
            </a:r>
            <a:r>
              <a:rPr lang="es-ES" spc="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exposición de casos sobre hechos delictivos, tales como homicidio,</a:t>
            </a:r>
            <a:r>
              <a:rPr lang="es-ES" spc="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robo a mano armada, violación, etc., perpetrados por menores de</a:t>
            </a:r>
            <a:r>
              <a:rPr lang="es-ES" spc="-2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edad;</a:t>
            </a:r>
            <a:r>
              <a:rPr lang="es-ES" spc="-5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los</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cuales</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son</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expuestos</a:t>
            </a:r>
            <a:r>
              <a:rPr lang="es-ES" spc="-5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con</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una</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alta</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carga</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5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morbosidad</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a:t>
            </a:r>
            <a:r>
              <a:rPr lang="es-ES" spc="-27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través</a:t>
            </a:r>
            <a:r>
              <a:rPr lang="es-ES" spc="-4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los</a:t>
            </a:r>
            <a:r>
              <a:rPr lang="es-ES" spc="-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medios</a:t>
            </a:r>
            <a:r>
              <a:rPr lang="es-ES" spc="-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comunicación</a:t>
            </a:r>
            <a:r>
              <a:rPr lang="es-ES" spc="-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(sobre</a:t>
            </a:r>
            <a:r>
              <a:rPr lang="es-ES" spc="-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todo</a:t>
            </a:r>
            <a:r>
              <a:rPr lang="es-ES" spc="-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en</a:t>
            </a:r>
            <a:r>
              <a:rPr lang="es-ES" spc="-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las</a:t>
            </a:r>
            <a:r>
              <a:rPr lang="es-ES" spc="-3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redes</a:t>
            </a:r>
            <a:r>
              <a:rPr lang="es-ES" spc="-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so-</a:t>
            </a:r>
            <a:r>
              <a:rPr lang="es-ES" spc="-275" dirty="0">
                <a:solidFill>
                  <a:srgbClr val="231F20"/>
                </a:solidFill>
                <a:effectLst/>
                <a:latin typeface="Times New Roman" panose="02020603050405020304" pitchFamily="18" charset="0"/>
                <a:ea typeface="Times New Roman" panose="02020603050405020304" pitchFamily="18" charset="0"/>
              </a:rPr>
              <a:t> </a:t>
            </a:r>
            <a:r>
              <a:rPr lang="es-ES" dirty="0" err="1">
                <a:solidFill>
                  <a:srgbClr val="231F20"/>
                </a:solidFill>
                <a:effectLst/>
                <a:latin typeface="Times New Roman" panose="02020603050405020304" pitchFamily="18" charset="0"/>
                <a:ea typeface="Times New Roman" panose="02020603050405020304" pitchFamily="18" charset="0"/>
              </a:rPr>
              <a:t>ciales</a:t>
            </a:r>
            <a:r>
              <a:rPr lang="es-ES" dirty="0">
                <a:solidFill>
                  <a:srgbClr val="231F20"/>
                </a:solidFill>
                <a:effectLst/>
                <a:latin typeface="Times New Roman" panose="02020603050405020304" pitchFamily="18" charset="0"/>
                <a:ea typeface="Times New Roman" panose="02020603050405020304" pitchFamily="18" charset="0"/>
              </a:rPr>
              <a:t>) en los que se les criminaliza y se les da un tratamiento</a:t>
            </a:r>
            <a:r>
              <a:rPr lang="es-ES" spc="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común al de delincuentes, sin detenerse a reflexionar en la </a:t>
            </a:r>
            <a:r>
              <a:rPr lang="es-ES" dirty="0" err="1">
                <a:solidFill>
                  <a:srgbClr val="231F20"/>
                </a:solidFill>
                <a:effectLst/>
                <a:latin typeface="Times New Roman" panose="02020603050405020304" pitchFamily="18" charset="0"/>
                <a:ea typeface="Times New Roman" panose="02020603050405020304" pitchFamily="18" charset="0"/>
              </a:rPr>
              <a:t>condi</a:t>
            </a:r>
            <a:r>
              <a:rPr lang="es-ES" dirty="0">
                <a:solidFill>
                  <a:srgbClr val="231F20"/>
                </a:solidFill>
                <a:effectLst/>
                <a:latin typeface="Times New Roman" panose="02020603050405020304" pitchFamily="18" charset="0"/>
                <a:ea typeface="Times New Roman" panose="02020603050405020304" pitchFamily="18" charset="0"/>
              </a:rPr>
              <a:t>-</a:t>
            </a:r>
            <a:r>
              <a:rPr lang="es-ES" spc="-275" dirty="0">
                <a:solidFill>
                  <a:srgbClr val="231F20"/>
                </a:solidFill>
                <a:effectLst/>
                <a:latin typeface="Times New Roman" panose="02020603050405020304" pitchFamily="18" charset="0"/>
                <a:ea typeface="Times New Roman" panose="02020603050405020304" pitchFamily="18" charset="0"/>
              </a:rPr>
              <a:t> </a:t>
            </a:r>
            <a:r>
              <a:rPr lang="es-ES" dirty="0" err="1">
                <a:solidFill>
                  <a:srgbClr val="231F20"/>
                </a:solidFill>
                <a:effectLst/>
                <a:latin typeface="Times New Roman" panose="02020603050405020304" pitchFamily="18" charset="0"/>
                <a:ea typeface="Times New Roman" panose="02020603050405020304" pitchFamily="18" charset="0"/>
              </a:rPr>
              <a:t>ción</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vulnerabilidad</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en</a:t>
            </a:r>
            <a:r>
              <a:rPr lang="es-ES" spc="-7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la</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que</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se</a:t>
            </a:r>
            <a:r>
              <a:rPr lang="es-ES" spc="-7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hallan</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debido</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a:t>
            </a:r>
            <a:r>
              <a:rPr lang="es-ES" spc="-7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sus</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edades</a:t>
            </a:r>
            <a:r>
              <a:rPr lang="es-ES" spc="-8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ni</a:t>
            </a:r>
            <a:r>
              <a:rPr lang="es-ES" spc="-7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en las posibles circunstancias que los llevaron a adoptar tales </a:t>
            </a:r>
            <a:r>
              <a:rPr lang="es-ES" dirty="0" err="1">
                <a:solidFill>
                  <a:srgbClr val="231F20"/>
                </a:solidFill>
                <a:effectLst/>
                <a:latin typeface="Times New Roman" panose="02020603050405020304" pitchFamily="18" charset="0"/>
                <a:ea typeface="Times New Roman" panose="02020603050405020304" pitchFamily="18" charset="0"/>
              </a:rPr>
              <a:t>conduc</a:t>
            </a:r>
            <a:r>
              <a:rPr lang="es-ES" dirty="0">
                <a:solidFill>
                  <a:srgbClr val="231F20"/>
                </a:solidFill>
                <a:effectLst/>
                <a:latin typeface="Times New Roman" panose="02020603050405020304" pitchFamily="18" charset="0"/>
                <a:ea typeface="Times New Roman" panose="02020603050405020304" pitchFamily="18" charset="0"/>
              </a:rPr>
              <a:t>-</a:t>
            </a:r>
            <a:r>
              <a:rPr lang="es-ES" spc="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tas. En este contexto intentamos realizar una aproximación inter-</a:t>
            </a:r>
            <a:r>
              <a:rPr lang="es-ES" spc="-270" dirty="0">
                <a:solidFill>
                  <a:srgbClr val="231F20"/>
                </a:solidFill>
                <a:effectLst/>
                <a:latin typeface="Times New Roman" panose="02020603050405020304" pitchFamily="18" charset="0"/>
                <a:ea typeface="Times New Roman" panose="02020603050405020304" pitchFamily="18" charset="0"/>
              </a:rPr>
              <a:t> </a:t>
            </a:r>
            <a:r>
              <a:rPr lang="es-ES" dirty="0" err="1">
                <a:solidFill>
                  <a:srgbClr val="231F20"/>
                </a:solidFill>
                <a:effectLst/>
                <a:latin typeface="Times New Roman" panose="02020603050405020304" pitchFamily="18" charset="0"/>
                <a:ea typeface="Times New Roman" panose="02020603050405020304" pitchFamily="18" charset="0"/>
              </a:rPr>
              <a:t>pretativa</a:t>
            </a:r>
            <a:r>
              <a:rPr lang="es-ES" dirty="0">
                <a:solidFill>
                  <a:srgbClr val="231F20"/>
                </a:solidFill>
                <a:effectLst/>
                <a:latin typeface="Times New Roman" panose="02020603050405020304" pitchFamily="18" charset="0"/>
                <a:ea typeface="Times New Roman" panose="02020603050405020304" pitchFamily="18" charset="0"/>
              </a:rPr>
              <a:t> de las posibles causas o factores que llevaron a los meno-</a:t>
            </a:r>
            <a:r>
              <a:rPr lang="es-ES" spc="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res</a:t>
            </a:r>
            <a:r>
              <a:rPr lang="es-ES" spc="-1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a:t>
            </a:r>
            <a:r>
              <a:rPr lang="es-ES" spc="-1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asumir</a:t>
            </a:r>
            <a:r>
              <a:rPr lang="es-ES" spc="-125"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tales</a:t>
            </a:r>
            <a:r>
              <a:rPr lang="es-ES" spc="-130" dirty="0">
                <a:solidFill>
                  <a:srgbClr val="231F20"/>
                </a:solidFill>
                <a:effectLst/>
                <a:latin typeface="Times New Roman" panose="02020603050405020304" pitchFamily="18" charset="0"/>
                <a:ea typeface="Times New Roman" panose="02020603050405020304" pitchFamily="18" charset="0"/>
              </a:rPr>
              <a:t> </a:t>
            </a:r>
            <a:r>
              <a:rPr lang="es-ES" dirty="0">
                <a:solidFill>
                  <a:srgbClr val="231F20"/>
                </a:solidFill>
                <a:effectLst/>
                <a:latin typeface="Times New Roman" panose="02020603050405020304" pitchFamily="18" charset="0"/>
                <a:ea typeface="Times New Roman" panose="02020603050405020304" pitchFamily="18" charset="0"/>
              </a:rPr>
              <a:t>acciones.</a:t>
            </a:r>
            <a:endParaRPr lang="es-PE" dirty="0">
              <a:effectLst/>
              <a:latin typeface="Times New Roman" panose="02020603050405020304" pitchFamily="18" charset="0"/>
              <a:ea typeface="Times New Roman" panose="02020603050405020304" pitchFamily="18" charset="0"/>
            </a:endParaRPr>
          </a:p>
          <a:p>
            <a:endParaRPr lang="es-PE" sz="1800" dirty="0">
              <a:effectLst/>
              <a:latin typeface="Times New Roman" panose="02020603050405020304" pitchFamily="18" charset="0"/>
              <a:ea typeface="Times New Roman" panose="02020603050405020304" pitchFamily="18" charset="0"/>
            </a:endParaRPr>
          </a:p>
          <a:p>
            <a:endParaRPr lang="es-PE" dirty="0"/>
          </a:p>
        </p:txBody>
      </p:sp>
    </p:spTree>
    <p:extLst>
      <p:ext uri="{BB962C8B-B14F-4D97-AF65-F5344CB8AC3E}">
        <p14:creationId xmlns:p14="http://schemas.microsoft.com/office/powerpoint/2010/main" val="38057560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1950</Words>
  <Application>Microsoft Office PowerPoint</Application>
  <PresentationFormat>Panorámica</PresentationFormat>
  <Paragraphs>51</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Times New Roman</vt:lpstr>
      <vt:lpstr>Tema de Office</vt:lpstr>
      <vt:lpstr>"Aproximaciones una interpretación del comportamiento antisocial-Justicia Juvenil"</vt:lpstr>
      <vt:lpstr>Presentación de PowerPoint</vt:lpstr>
      <vt:lpstr>Introducción </vt:lpstr>
      <vt:lpstr>Presentación de PowerPoint</vt:lpstr>
      <vt:lpstr>Presentación de PowerPoint</vt:lpstr>
      <vt:lpstr>Nuestro estudio: </vt:lpstr>
      <vt:lpstr>Presentación de PowerPoint</vt:lpstr>
      <vt:lpstr>Presentación de PowerPoint</vt:lpstr>
      <vt:lpstr>Presentación de PowerPoint</vt:lpstr>
      <vt:lpstr>Presentación de PowerPoint</vt:lpstr>
      <vt:lpstr>CASO: ELMER</vt:lpstr>
      <vt:lpstr>CASO: ELMER</vt:lpstr>
      <vt:lpstr>CASO: ELMER</vt:lpstr>
      <vt:lpstr>CASO: ELMER</vt:lpstr>
      <vt:lpstr>CATEGORIAS DE ANALISIS: FAMILIA</vt:lpstr>
      <vt:lpstr>CATEGORIAS DE ANALISIS: EDUCACIÓN</vt:lpstr>
      <vt:lpstr>CATEGORIAS DE ANALISIS: VIOLENCIA</vt:lpstr>
      <vt:lpstr>CATEGORIAS DE ANALISIS: SEXUALIDAD</vt:lpstr>
      <vt:lpstr>CONCLUSIONES</vt:lpstr>
      <vt:lpstr>CONCLUSIONES</vt:lpstr>
      <vt:lpstr>CONCLUSIONES</vt:lpstr>
      <vt:lpstr>CONCLUSIONES</vt:lpstr>
      <vt:lpstr>CONCLUSIONES</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"Aproximaciones una interpretación del comportamiento antisocial-Justicia Juvenil"</dc:title>
  <dc:creator>user</dc:creator>
  <cp:lastModifiedBy>user</cp:lastModifiedBy>
  <cp:revision>17</cp:revision>
  <dcterms:created xsi:type="dcterms:W3CDTF">2021-07-13T13:56:02Z</dcterms:created>
  <dcterms:modified xsi:type="dcterms:W3CDTF">2021-07-13T20:41:57Z</dcterms:modified>
</cp:coreProperties>
</file>