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7"/>
  </p:notesMasterIdLst>
  <p:handoutMasterIdLst>
    <p:handoutMasterId r:id="rId18"/>
  </p:handout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52E1408-CF43-401A-8ECF-D4C841D7DFEF}" type="datetime1">
              <a:rPr lang="es-ES" smtClean="0"/>
              <a:t>14/07/2021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C8D43-8168-48C8-91A7-63EACBACA74B}" type="slidenum">
              <a:rPr lang="es-ES" smtClean="0"/>
              <a:t>‹Nº›</a:t>
            </a:fld>
            <a:endParaRPr lang="es-ES"/>
          </a:p>
        </p:txBody>
      </p:sp>
    </p:spTree>
    <p:extLst>
      <p:ext uri="{BB962C8B-B14F-4D97-AF65-F5344CB8AC3E}">
        <p14:creationId xmlns:p14="http://schemas.microsoft.com/office/powerpoint/2010/main" val="3531099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7791AE-9332-4D69-A47B-3B457B8FC289}" type="datetime1">
              <a:rPr lang="es-ES" noProof="0" smtClean="0"/>
              <a:t>14/07/2021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603C52C-5E29-41AF-BAA3-8217E886DA08}" type="slidenum">
              <a:rPr lang="es-ES" noProof="0" smtClean="0"/>
              <a:t>‹Nº›</a:t>
            </a:fld>
            <a:endParaRPr lang="es-ES" noProof="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1</a:t>
            </a:fld>
            <a:endParaRPr lang="es-ES"/>
          </a:p>
        </p:txBody>
      </p:sp>
    </p:spTree>
    <p:extLst>
      <p:ext uri="{BB962C8B-B14F-4D97-AF65-F5344CB8AC3E}">
        <p14:creationId xmlns:p14="http://schemas.microsoft.com/office/powerpoint/2010/main" val="247873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10</a:t>
            </a:fld>
            <a:endParaRPr lang="es-ES"/>
          </a:p>
        </p:txBody>
      </p:sp>
    </p:spTree>
    <p:extLst>
      <p:ext uri="{BB962C8B-B14F-4D97-AF65-F5344CB8AC3E}">
        <p14:creationId xmlns:p14="http://schemas.microsoft.com/office/powerpoint/2010/main" val="132528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11</a:t>
            </a:fld>
            <a:endParaRPr lang="es-ES"/>
          </a:p>
        </p:txBody>
      </p:sp>
    </p:spTree>
    <p:extLst>
      <p:ext uri="{BB962C8B-B14F-4D97-AF65-F5344CB8AC3E}">
        <p14:creationId xmlns:p14="http://schemas.microsoft.com/office/powerpoint/2010/main" val="261153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12</a:t>
            </a:fld>
            <a:endParaRPr lang="es-ES"/>
          </a:p>
        </p:txBody>
      </p:sp>
    </p:spTree>
    <p:extLst>
      <p:ext uri="{BB962C8B-B14F-4D97-AF65-F5344CB8AC3E}">
        <p14:creationId xmlns:p14="http://schemas.microsoft.com/office/powerpoint/2010/main" val="244165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2</a:t>
            </a:fld>
            <a:endParaRPr lang="es-ES"/>
          </a:p>
        </p:txBody>
      </p:sp>
    </p:spTree>
    <p:extLst>
      <p:ext uri="{BB962C8B-B14F-4D97-AF65-F5344CB8AC3E}">
        <p14:creationId xmlns:p14="http://schemas.microsoft.com/office/powerpoint/2010/main" val="84396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3</a:t>
            </a:fld>
            <a:endParaRPr lang="es-ES"/>
          </a:p>
        </p:txBody>
      </p:sp>
    </p:spTree>
    <p:extLst>
      <p:ext uri="{BB962C8B-B14F-4D97-AF65-F5344CB8AC3E}">
        <p14:creationId xmlns:p14="http://schemas.microsoft.com/office/powerpoint/2010/main" val="241311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4</a:t>
            </a:fld>
            <a:endParaRPr lang="es-ES"/>
          </a:p>
        </p:txBody>
      </p:sp>
    </p:spTree>
    <p:extLst>
      <p:ext uri="{BB962C8B-B14F-4D97-AF65-F5344CB8AC3E}">
        <p14:creationId xmlns:p14="http://schemas.microsoft.com/office/powerpoint/2010/main" val="281648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5</a:t>
            </a:fld>
            <a:endParaRPr lang="es-ES"/>
          </a:p>
        </p:txBody>
      </p:sp>
    </p:spTree>
    <p:extLst>
      <p:ext uri="{BB962C8B-B14F-4D97-AF65-F5344CB8AC3E}">
        <p14:creationId xmlns:p14="http://schemas.microsoft.com/office/powerpoint/2010/main" val="366046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6</a:t>
            </a:fld>
            <a:endParaRPr lang="es-ES"/>
          </a:p>
        </p:txBody>
      </p:sp>
    </p:spTree>
    <p:extLst>
      <p:ext uri="{BB962C8B-B14F-4D97-AF65-F5344CB8AC3E}">
        <p14:creationId xmlns:p14="http://schemas.microsoft.com/office/powerpoint/2010/main" val="5901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7</a:t>
            </a:fld>
            <a:endParaRPr lang="es-ES"/>
          </a:p>
        </p:txBody>
      </p:sp>
    </p:spTree>
    <p:extLst>
      <p:ext uri="{BB962C8B-B14F-4D97-AF65-F5344CB8AC3E}">
        <p14:creationId xmlns:p14="http://schemas.microsoft.com/office/powerpoint/2010/main" val="233107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8</a:t>
            </a:fld>
            <a:endParaRPr lang="es-ES"/>
          </a:p>
        </p:txBody>
      </p:sp>
    </p:spTree>
    <p:extLst>
      <p:ext uri="{BB962C8B-B14F-4D97-AF65-F5344CB8AC3E}">
        <p14:creationId xmlns:p14="http://schemas.microsoft.com/office/powerpoint/2010/main" val="396323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5603C52C-5E29-41AF-BAA3-8217E886DA08}" type="slidenum">
              <a:rPr lang="es-ES" smtClean="0"/>
              <a:t>9</a:t>
            </a:fld>
            <a:endParaRPr lang="es-ES"/>
          </a:p>
        </p:txBody>
      </p:sp>
    </p:spTree>
    <p:extLst>
      <p:ext uri="{BB962C8B-B14F-4D97-AF65-F5344CB8AC3E}">
        <p14:creationId xmlns:p14="http://schemas.microsoft.com/office/powerpoint/2010/main" val="1429311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editar el estilo de subtítulo del patrón</a:t>
            </a:r>
            <a:endParaRPr lang="es-ES" noProof="0"/>
          </a:p>
        </p:txBody>
      </p:sp>
      <p:sp>
        <p:nvSpPr>
          <p:cNvPr id="4" name="Marcador de fecha 3"/>
          <p:cNvSpPr>
            <a:spLocks noGrp="1"/>
          </p:cNvSpPr>
          <p:nvPr>
            <p:ph type="dt" sz="half" idx="10"/>
          </p:nvPr>
        </p:nvSpPr>
        <p:spPr>
          <a:xfrm>
            <a:off x="7909561" y="4314328"/>
            <a:ext cx="2910840" cy="374642"/>
          </a:xfrm>
        </p:spPr>
        <p:txBody>
          <a:bodyPr rtlCol="0"/>
          <a:lstStyle/>
          <a:p>
            <a:pPr rtl="0"/>
            <a:fld id="{BEACBEE1-AAF3-441E-9BC5-61E402716858}" type="datetime1">
              <a:rPr lang="es-ES" noProof="0" smtClean="0"/>
              <a:t>14/07/2021</a:t>
            </a:fld>
            <a:endParaRPr lang="es-ES" noProof="0"/>
          </a:p>
        </p:txBody>
      </p:sp>
      <p:sp>
        <p:nvSpPr>
          <p:cNvPr id="5" name="Marcador de pie de página 4"/>
          <p:cNvSpPr>
            <a:spLocks noGrp="1"/>
          </p:cNvSpPr>
          <p:nvPr>
            <p:ph type="ftr" sz="quarter" idx="11"/>
          </p:nvPr>
        </p:nvSpPr>
        <p:spPr>
          <a:xfrm>
            <a:off x="1371600" y="4323845"/>
            <a:ext cx="6400800"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8077200" y="1430866"/>
            <a:ext cx="2743200" cy="365125"/>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777" y="4697360"/>
            <a:ext cx="10822034" cy="819355"/>
          </a:xfrm>
        </p:spPr>
        <p:txBody>
          <a:bodyPr rtlCol="0" anchor="b"/>
          <a:lstStyle>
            <a:lvl1pPr algn="l">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0411BC45-BD76-4950-A8F8-4A4DD9671550}" type="datetime1">
              <a:rPr lang="es-ES" noProof="0" smtClean="0"/>
              <a:t>14/07/2021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leyenda">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2"/>
            <a:ext cx="10820400" cy="2802467"/>
          </a:xfrm>
        </p:spPr>
        <p:txBody>
          <a:bodyPr rtlCol="0" anchor="ctr"/>
          <a:lstStyle>
            <a:lvl1pPr algn="l">
              <a:defRPr sz="32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10A5138B-3CD6-49B7-B74A-3FC800A8F261}" type="datetime1">
              <a:rPr lang="es-ES" noProof="0" smtClean="0"/>
              <a:t>14/07/2021</a:t>
            </a:fld>
            <a:endParaRPr lang="es-ES" noProof="0"/>
          </a:p>
        </p:txBody>
      </p:sp>
      <p:sp>
        <p:nvSpPr>
          <p:cNvPr id="6" name="Marcador de posición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leyenda">
    <p:spTree>
      <p:nvGrpSpPr>
        <p:cNvPr id="1" name=""/>
        <p:cNvGrpSpPr/>
        <p:nvPr/>
      </p:nvGrpSpPr>
      <p:grpSpPr>
        <a:xfrm>
          <a:off x="0" y="0"/>
          <a:ext cx="0" cy="0"/>
          <a:chOff x="0" y="0"/>
          <a:chExt cx="0" cy="0"/>
        </a:xfrm>
      </p:grpSpPr>
      <p:pic>
        <p:nvPicPr>
          <p:cNvPr id="13" name="Imagen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hasCustomPrompt="1"/>
          </p:nvPr>
        </p:nvSpPr>
        <p:spPr>
          <a:xfrm>
            <a:off x="1024467" y="753533"/>
            <a:ext cx="10151533" cy="2604495"/>
          </a:xfrm>
        </p:spPr>
        <p:txBody>
          <a:bodyPr rtlCol="0" anchor="ctr"/>
          <a:lstStyle>
            <a:lvl1pPr algn="l">
              <a:defRPr sz="3200"/>
            </a:lvl1pPr>
          </a:lstStyle>
          <a:p>
            <a:pPr rtl="0"/>
            <a:r>
              <a:rPr lang="es-ES" noProof="0"/>
              <a:t>Haga clic para modificar el estilo del título del patrón</a:t>
            </a:r>
          </a:p>
        </p:txBody>
      </p:sp>
      <p:sp>
        <p:nvSpPr>
          <p:cNvPr id="12" name="Marcador de texto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4" name="Marcador de posición de texto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a:xfrm>
            <a:off x="7814452" y="381000"/>
            <a:ext cx="2910840" cy="365125"/>
          </a:xfrm>
        </p:spPr>
        <p:txBody>
          <a:bodyPr rtlCol="0"/>
          <a:lstStyle>
            <a:lvl1pPr algn="r">
              <a:defRPr/>
            </a:lvl1pPr>
          </a:lstStyle>
          <a:p>
            <a:pPr rtl="0"/>
            <a:fld id="{6008E2DE-4C86-4F0A-9C0B-9CAAB7DBB18E}" type="datetime1">
              <a:rPr lang="es-ES" noProof="0" smtClean="0"/>
              <a:t>14/07/2021</a:t>
            </a:fld>
            <a:endParaRPr lang="es-ES" noProof="0"/>
          </a:p>
        </p:txBody>
      </p:sp>
      <p:sp>
        <p:nvSpPr>
          <p:cNvPr id="6" name="Marcador de posición de pie de página 5"/>
          <p:cNvSpPr>
            <a:spLocks noGrp="1"/>
          </p:cNvSpPr>
          <p:nvPr>
            <p:ph type="ftr" sz="quarter" idx="11"/>
          </p:nvPr>
        </p:nvSpPr>
        <p:spPr>
          <a:xfrm>
            <a:off x="685800" y="379941"/>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
        <p:nvSpPr>
          <p:cNvPr id="9" name="Cuadro de texto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0" name="Cuadro de texto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1024495" y="1124701"/>
            <a:ext cx="10146186" cy="2511835"/>
          </a:xfrm>
        </p:spPr>
        <p:txBody>
          <a:bodyPr rtlCol="0" anchor="b"/>
          <a:lstStyle>
            <a:lvl1pPr algn="l">
              <a:defRPr sz="32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a:xfrm>
            <a:off x="7814452" y="378883"/>
            <a:ext cx="2910840" cy="365125"/>
          </a:xfrm>
        </p:spPr>
        <p:txBody>
          <a:bodyPr rtlCol="0"/>
          <a:lstStyle>
            <a:lvl1pPr algn="r">
              <a:defRPr/>
            </a:lvl1pPr>
          </a:lstStyle>
          <a:p>
            <a:pPr rtl="0"/>
            <a:fld id="{BF708E94-29F3-412F-8028-A2C4F5FE6A05}" type="datetime1">
              <a:rPr lang="es-ES" noProof="0" smtClean="0"/>
              <a:t>14/07/2021</a:t>
            </a:fld>
            <a:endParaRPr lang="es-ES" noProof="0"/>
          </a:p>
        </p:txBody>
      </p:sp>
      <p:sp>
        <p:nvSpPr>
          <p:cNvPr id="6" name="Marcador de posición de pie de página 5"/>
          <p:cNvSpPr>
            <a:spLocks noGrp="1"/>
          </p:cNvSpPr>
          <p:nvPr>
            <p:ph type="ftr" sz="quarter" idx="11"/>
          </p:nvPr>
        </p:nvSpPr>
        <p:spPr>
          <a:xfrm>
            <a:off x="685800" y="378883"/>
            <a:ext cx="6991492" cy="365125"/>
          </a:xfrm>
        </p:spPr>
        <p:txBody>
          <a:bodyPr rtlCol="0"/>
          <a:lstStyle/>
          <a:p>
            <a:pPr rtl="0"/>
            <a:endParaRPr lang="es-ES" noProof="0"/>
          </a:p>
        </p:txBody>
      </p:sp>
      <p:sp>
        <p:nvSpPr>
          <p:cNvPr id="7" name="Marcador de número de diapositiva 6"/>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2895600" y="761999"/>
            <a:ext cx="8610599" cy="1303867"/>
          </a:xfrm>
        </p:spPr>
        <p:txBody>
          <a:bodyPr rtlCol="0"/>
          <a:lstStyle/>
          <a:p>
            <a:pPr rtl="0"/>
            <a:r>
              <a:rPr lang="es-ES" noProof="0" smtClean="0"/>
              <a:t>Haga clic para modificar el estilo de título del patrón</a:t>
            </a:r>
            <a:endParaRPr lang="es-ES" noProof="0"/>
          </a:p>
        </p:txBody>
      </p:sp>
      <p:sp>
        <p:nvSpPr>
          <p:cNvPr id="7" name="Marcador de texto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8" name="Marcador de posición de texto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9" name="Marcador de posición de texto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10" name="Marcador de posición de texto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11" name="Marcador de texto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12" name="Marcador de posición de texto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3" name="Marcador de fecha 2"/>
          <p:cNvSpPr>
            <a:spLocks noGrp="1"/>
          </p:cNvSpPr>
          <p:nvPr>
            <p:ph type="dt" sz="half" idx="10"/>
          </p:nvPr>
        </p:nvSpPr>
        <p:spPr/>
        <p:txBody>
          <a:bodyPr rtlCol="0"/>
          <a:lstStyle/>
          <a:p>
            <a:pPr rtl="0"/>
            <a:fld id="{1D0AF3E3-6F13-468F-8281-3590BCCF38E8}" type="datetime1">
              <a:rPr lang="es-ES" noProof="0" smtClean="0"/>
              <a:t>14/07/2021</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2895600" y="762000"/>
            <a:ext cx="8610599" cy="1295400"/>
          </a:xfrm>
        </p:spPr>
        <p:txBody>
          <a:bodyPr rtlCol="0"/>
          <a:lstStyle/>
          <a:p>
            <a:pPr rtl="0"/>
            <a:r>
              <a:rPr lang="es-ES" noProof="0" smtClean="0"/>
              <a:t>Haga clic para modificar el estilo de título del patrón</a:t>
            </a:r>
            <a:endParaRPr lang="es-ES" noProof="0"/>
          </a:p>
        </p:txBody>
      </p:sp>
      <p:sp>
        <p:nvSpPr>
          <p:cNvPr id="19" name="Marcador de texto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0" name="Marcador de posición de imagen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1" name="Marcador de posición de texto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22" name="Marcador de posición de texto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3" name="Marcador de posición de imagen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4" name="Marcador de posición de texto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25" name="Marcador de posición de texto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26" name="Marcador de posición de imagen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27" name="Marcador de posición de texto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3" name="Marcador de fecha 2"/>
          <p:cNvSpPr>
            <a:spLocks noGrp="1"/>
          </p:cNvSpPr>
          <p:nvPr>
            <p:ph type="dt" sz="half" idx="10"/>
          </p:nvPr>
        </p:nvSpPr>
        <p:spPr/>
        <p:txBody>
          <a:bodyPr rtlCol="0"/>
          <a:lstStyle/>
          <a:p>
            <a:pPr rtl="0"/>
            <a:fld id="{D3E46CBC-D52E-42D3-BA1A-045A92318208}" type="datetime1">
              <a:rPr lang="es-ES" noProof="0" smtClean="0"/>
              <a:t>14/07/2021</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a:xfrm>
            <a:off x="685800" y="2194559"/>
            <a:ext cx="10820400" cy="4024125"/>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D5E5F3BC-4F87-475C-BF1E-F83B902382E3}" type="datetime1">
              <a:rPr lang="es-ES" noProof="0" smtClean="0"/>
              <a:t>14/07/2021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Imagen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vertical 1"/>
          <p:cNvSpPr>
            <a:spLocks noGrp="1"/>
          </p:cNvSpPr>
          <p:nvPr>
            <p:ph type="title" orient="vert"/>
          </p:nvPr>
        </p:nvSpPr>
        <p:spPr>
          <a:xfrm>
            <a:off x="9448800" y="745066"/>
            <a:ext cx="2057400" cy="3903133"/>
          </a:xfrm>
        </p:spPr>
        <p:txBody>
          <a:bodyPr vert="eaVert" rtlCol="0"/>
          <a:lstStyle>
            <a:lvl1pPr algn="l">
              <a:defRPr/>
            </a:lvl1pPr>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p:nvPr>
        </p:nvSpPr>
        <p:spPr>
          <a:xfrm>
            <a:off x="1024466" y="745067"/>
            <a:ext cx="8204201" cy="3903133"/>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a:xfrm>
            <a:off x="7814452" y="379941"/>
            <a:ext cx="2910840" cy="365125"/>
          </a:xfrm>
        </p:spPr>
        <p:txBody>
          <a:bodyPr rtlCol="0"/>
          <a:lstStyle>
            <a:lvl1pPr algn="r">
              <a:defRPr/>
            </a:lvl1pPr>
          </a:lstStyle>
          <a:p>
            <a:pPr rtl="0"/>
            <a:fld id="{0E904D5C-47BC-4BF1-ACAB-47AB8299DCBD}" type="datetime1">
              <a:rPr lang="es-ES" noProof="0" smtClean="0"/>
              <a:t>14/07/2021</a:t>
            </a:fld>
            <a:endParaRPr lang="es-ES" noProof="0"/>
          </a:p>
        </p:txBody>
      </p:sp>
      <p:sp>
        <p:nvSpPr>
          <p:cNvPr id="5" name="Marcador de pie de página 4"/>
          <p:cNvSpPr>
            <a:spLocks noGrp="1"/>
          </p:cNvSpPr>
          <p:nvPr>
            <p:ph type="ftr" sz="quarter" idx="11"/>
          </p:nvPr>
        </p:nvSpPr>
        <p:spPr>
          <a:xfrm>
            <a:off x="685800" y="381000"/>
            <a:ext cx="6991492"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fecha 3"/>
          <p:cNvSpPr>
            <a:spLocks noGrp="1"/>
          </p:cNvSpPr>
          <p:nvPr>
            <p:ph type="dt" sz="half" idx="10"/>
          </p:nvPr>
        </p:nvSpPr>
        <p:spPr/>
        <p:txBody>
          <a:bodyPr rtlCol="0"/>
          <a:lstStyle/>
          <a:p>
            <a:pPr rtl="0"/>
            <a:fld id="{D4F8343A-14A6-43E9-ABE0-4C8B4C43462D}" type="datetime1">
              <a:rPr lang="es-ES" noProof="0" smtClean="0"/>
              <a:t>14/07/2021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Imagen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ítulo 1"/>
          <p:cNvSpPr>
            <a:spLocks noGrp="1"/>
          </p:cNvSpPr>
          <p:nvPr>
            <p:ph type="title"/>
          </p:nvPr>
        </p:nvSpPr>
        <p:spPr>
          <a:xfrm>
            <a:off x="685800" y="753533"/>
            <a:ext cx="10820399" cy="2801935"/>
          </a:xfrm>
        </p:spPr>
        <p:txBody>
          <a:bodyPr rtlCol="0" anchor="b">
            <a:normAutofit/>
          </a:bodyPr>
          <a:lstStyle>
            <a:lvl1pPr algn="r">
              <a:defRPr sz="40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Editar el estilo de texto del patrón</a:t>
            </a:r>
          </a:p>
        </p:txBody>
      </p:sp>
      <p:sp>
        <p:nvSpPr>
          <p:cNvPr id="4" name="Marcador de fecha 3"/>
          <p:cNvSpPr>
            <a:spLocks noGrp="1"/>
          </p:cNvSpPr>
          <p:nvPr>
            <p:ph type="dt" sz="half" idx="10"/>
          </p:nvPr>
        </p:nvSpPr>
        <p:spPr>
          <a:xfrm>
            <a:off x="7814452" y="381000"/>
            <a:ext cx="2910840" cy="365125"/>
          </a:xfrm>
        </p:spPr>
        <p:txBody>
          <a:bodyPr rtlCol="0"/>
          <a:lstStyle>
            <a:lvl1pPr algn="r">
              <a:defRPr/>
            </a:lvl1pPr>
          </a:lstStyle>
          <a:p>
            <a:pPr rtl="0"/>
            <a:fld id="{F2B5E1A6-FB0D-4C52-BD33-69F52FF40AE5}" type="datetime1">
              <a:rPr lang="es-ES" noProof="0" smtClean="0"/>
              <a:t>14/07/2021</a:t>
            </a:fld>
            <a:endParaRPr lang="es-ES" noProof="0"/>
          </a:p>
        </p:txBody>
      </p:sp>
      <p:sp>
        <p:nvSpPr>
          <p:cNvPr id="5" name="Marcador de posición de pie de página 4"/>
          <p:cNvSpPr>
            <a:spLocks noGrp="1"/>
          </p:cNvSpPr>
          <p:nvPr>
            <p:ph type="ftr" sz="quarter" idx="11"/>
          </p:nvPr>
        </p:nvSpPr>
        <p:spPr>
          <a:xfrm>
            <a:off x="685800" y="381001"/>
            <a:ext cx="6991492" cy="364065"/>
          </a:xfrm>
        </p:spPr>
        <p:txBody>
          <a:bodyPr rtlCol="0"/>
          <a:lstStyle/>
          <a:p>
            <a:pPr rtl="0"/>
            <a:endParaRPr lang="es-ES" noProof="0"/>
          </a:p>
        </p:txBody>
      </p:sp>
      <p:sp>
        <p:nvSpPr>
          <p:cNvPr id="6" name="Marcador de número de diapositiva 5"/>
          <p:cNvSpPr>
            <a:spLocks noGrp="1"/>
          </p:cNvSpPr>
          <p:nvPr>
            <p:ph type="sldNum" sz="quarter" idx="12"/>
          </p:nvPr>
        </p:nvSpPr>
        <p:spPr>
          <a:xfrm>
            <a:off x="10862452" y="381000"/>
            <a:ext cx="643748" cy="365125"/>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p:nvPr>
        </p:nvSpPr>
        <p:spPr>
          <a:xfrm>
            <a:off x="685800" y="2194559"/>
            <a:ext cx="5334000" cy="4024125"/>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contenido 3"/>
          <p:cNvSpPr>
            <a:spLocks noGrp="1"/>
          </p:cNvSpPr>
          <p:nvPr>
            <p:ph sz="half" idx="2"/>
          </p:nvPr>
        </p:nvSpPr>
        <p:spPr>
          <a:xfrm>
            <a:off x="6172200" y="2194559"/>
            <a:ext cx="5334000" cy="4024125"/>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fecha 4"/>
          <p:cNvSpPr>
            <a:spLocks noGrp="1"/>
          </p:cNvSpPr>
          <p:nvPr>
            <p:ph type="dt" sz="half" idx="10"/>
          </p:nvPr>
        </p:nvSpPr>
        <p:spPr/>
        <p:txBody>
          <a:bodyPr rtlCol="0"/>
          <a:lstStyle/>
          <a:p>
            <a:pPr rtl="0"/>
            <a:fld id="{F9002901-E09E-45C5-8090-F3FA58FCBD30}" type="datetime1">
              <a:rPr lang="es-ES" noProof="0" smtClean="0"/>
              <a:t>14/07/2021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2000"/>
            <a:ext cx="8610600" cy="1295400"/>
          </a:xfrm>
        </p:spPr>
        <p:txBody>
          <a:bodyPr rtlCol="0"/>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685800" y="3132666"/>
            <a:ext cx="5311775" cy="3086019"/>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5" name="Marcador de posición de texto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172200" y="3132666"/>
            <a:ext cx="5334000" cy="3086019"/>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7" name="Marcador de fecha 6"/>
          <p:cNvSpPr>
            <a:spLocks noGrp="1"/>
          </p:cNvSpPr>
          <p:nvPr>
            <p:ph type="dt" sz="half" idx="10"/>
          </p:nvPr>
        </p:nvSpPr>
        <p:spPr/>
        <p:txBody>
          <a:bodyPr rtlCol="0"/>
          <a:lstStyle/>
          <a:p>
            <a:pPr rtl="0"/>
            <a:fld id="{4657BA9A-E95D-4189-9164-6541D8B66DE0}" type="datetime1">
              <a:rPr lang="es-ES" noProof="0" smtClean="0"/>
              <a:t>14/07/2021</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p:cNvSpPr>
            <a:spLocks noGrp="1"/>
          </p:cNvSpPr>
          <p:nvPr>
            <p:ph type="dt" sz="half" idx="10"/>
          </p:nvPr>
        </p:nvSpPr>
        <p:spPr/>
        <p:txBody>
          <a:bodyPr rtlCol="0"/>
          <a:lstStyle/>
          <a:p>
            <a:pPr rtl="0"/>
            <a:fld id="{8F64B3BC-C780-4EF7-8D11-FE20DCC75853}" type="datetime1">
              <a:rPr lang="es-ES" noProof="0" smtClean="0"/>
              <a:t>14/07/2021</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91975D7F-E9DE-41B5-AC62-6C7D02ED69BB}" type="datetime1">
              <a:rPr lang="es-ES" noProof="0" smtClean="0"/>
              <a:t>14/07/2021</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4114800" cy="1600200"/>
          </a:xfrm>
        </p:spPr>
        <p:txBody>
          <a:bodyPr rtlCol="0" anchor="b"/>
          <a:lstStyle>
            <a:lvl1pPr algn="l">
              <a:defRPr sz="32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p:nvPr>
        </p:nvSpPr>
        <p:spPr>
          <a:xfrm>
            <a:off x="4995582" y="746759"/>
            <a:ext cx="6510618" cy="5471925"/>
          </a:xfrm>
        </p:spPr>
        <p:txBody>
          <a:bodyPr rtlCol="0" anchor="ct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a:p>
        </p:txBody>
      </p:sp>
      <p:sp>
        <p:nvSpPr>
          <p:cNvPr id="4" name="Marcador de posición de texto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A2B3964C-00D9-44A5-95D6-77E1F5E0DBE2}" type="datetime1">
              <a:rPr lang="es-ES" noProof="0" smtClean="0"/>
              <a:t>14/07/2021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1524000"/>
            <a:ext cx="6873240" cy="1600200"/>
          </a:xfrm>
        </p:spPr>
        <p:txBody>
          <a:bodyPr rtlCol="0" anchor="b"/>
          <a:lstStyle>
            <a:lvl1pPr algn="l">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p:cNvSpPr>
            <a:spLocks noGrp="1"/>
          </p:cNvSpPr>
          <p:nvPr>
            <p:ph type="dt" sz="half" idx="10"/>
          </p:nvPr>
        </p:nvSpPr>
        <p:spPr/>
        <p:txBody>
          <a:bodyPr rtlCol="0"/>
          <a:lstStyle/>
          <a:p>
            <a:pPr rtl="0"/>
            <a:fld id="{E2F1F425-3317-4383-9C6F-4A19C76DCE5C}" type="datetime1">
              <a:rPr lang="es-ES" noProof="0" smtClean="0"/>
              <a:t>14/07/2021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Marcador de posición de título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BE526C04-E023-4F97-AC46-6594FFA467F2}" type="datetime1">
              <a:rPr lang="es-ES" noProof="0" smtClean="0"/>
              <a:t>14/07/2021</a:t>
            </a:fld>
            <a:endParaRPr lang="es-ES" noProof="0" dirty="0"/>
          </a:p>
        </p:txBody>
      </p:sp>
      <p:sp>
        <p:nvSpPr>
          <p:cNvPr id="5" name="Marcador de posición de pie de página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ángulo 16">
            <a:extLst>
              <a:ext uri="{FF2B5EF4-FFF2-40B4-BE49-F238E27FC236}">
                <a16:creationId xmlns:a16="http://schemas.microsoft.com/office/drawing/2014/main" id="{50496C6C-A85F-426B-9ED1-3444166CE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8DE5CD8D-E704-46A1-BC3E-9A644A9FFD4E}"/>
              </a:ext>
            </a:extLst>
          </p:cNvPr>
          <p:cNvSpPr>
            <a:spLocks noGrp="1"/>
          </p:cNvSpPr>
          <p:nvPr>
            <p:ph type="ctrTitle"/>
          </p:nvPr>
        </p:nvSpPr>
        <p:spPr>
          <a:xfrm>
            <a:off x="942112" y="817942"/>
            <a:ext cx="6098705" cy="5222117"/>
          </a:xfrm>
        </p:spPr>
        <p:txBody>
          <a:bodyPr rtlCol="0" anchor="ctr">
            <a:normAutofit/>
          </a:bodyPr>
          <a:lstStyle/>
          <a:p>
            <a:pPr algn="ctr"/>
            <a:r>
              <a:rPr lang="es-ES" sz="4400" b="1" dirty="0" smtClean="0"/>
              <a:t>El principio del interés superior del niño en el sistema penal juvenil</a:t>
            </a:r>
            <a:endParaRPr lang="es-ES" sz="4400" b="1" dirty="0"/>
          </a:p>
        </p:txBody>
      </p:sp>
      <p:cxnSp>
        <p:nvCxnSpPr>
          <p:cNvPr id="19" name="Conector recto 18">
            <a:extLst>
              <a:ext uri="{FF2B5EF4-FFF2-40B4-BE49-F238E27FC236}">
                <a16:creationId xmlns:a16="http://schemas.microsoft.com/office/drawing/2014/main" id="{AD0EF22F-5D3C-4240-8C32-1B20803E5A8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E309A740-48C5-4AE5-879B-F567D3D7ACDC}"/>
              </a:ext>
            </a:extLst>
          </p:cNvPr>
          <p:cNvSpPr>
            <a:spLocks noGrp="1"/>
          </p:cNvSpPr>
          <p:nvPr>
            <p:ph type="subTitle" idx="1"/>
          </p:nvPr>
        </p:nvSpPr>
        <p:spPr>
          <a:xfrm>
            <a:off x="7683671" y="821265"/>
            <a:ext cx="3056373" cy="5222117"/>
          </a:xfrm>
        </p:spPr>
        <p:txBody>
          <a:bodyPr rtlCol="0" anchor="ctr">
            <a:normAutofit/>
          </a:bodyPr>
          <a:lstStyle/>
          <a:p>
            <a:endParaRPr lang="es-ES" dirty="0"/>
          </a:p>
          <a:p>
            <a:pPr algn="ctr"/>
            <a:r>
              <a:rPr lang="es-ES" b="1" dirty="0"/>
              <a:t>CONGRESO INTERNACIONAL BICENTENARIO</a:t>
            </a:r>
          </a:p>
          <a:p>
            <a:pPr algn="ctr"/>
            <a:r>
              <a:rPr lang="es-ES" b="1" dirty="0"/>
              <a:t>JUSTICIA JUVENIL EN PERÚ Y AMÉRICA LATINA</a:t>
            </a:r>
            <a:endParaRPr lang="es-ES" b="1" dirty="0" smtClean="0"/>
          </a:p>
          <a:p>
            <a:pPr rtl="0"/>
            <a:endParaRPr lang="es-ES" dirty="0" smtClean="0"/>
          </a:p>
          <a:p>
            <a:pPr rtl="0"/>
            <a:endParaRPr lang="es-ES" dirty="0" smtClean="0"/>
          </a:p>
          <a:p>
            <a:pPr rtl="0"/>
            <a:r>
              <a:rPr lang="es-ES" dirty="0" smtClean="0"/>
              <a:t>Luis E. Francia Sánchez</a:t>
            </a:r>
          </a:p>
          <a:p>
            <a:pPr rtl="0"/>
            <a:r>
              <a:rPr lang="es-ES" dirty="0" smtClean="0"/>
              <a:t>Arequipa, 14 de julio de 2021</a:t>
            </a:r>
            <a:endParaRPr lang="es-ES" dirty="0"/>
          </a:p>
        </p:txBody>
      </p:sp>
      <p:pic>
        <p:nvPicPr>
          <p:cNvPr id="21" name="Imagen 20">
            <a:extLst>
              <a:ext uri="{FF2B5EF4-FFF2-40B4-BE49-F238E27FC236}">
                <a16:creationId xmlns:a16="http://schemas.microsoft.com/office/drawing/2014/main" id="{D912EF34-0253-41FD-9940-D8FBB7DE74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 en el CRPA</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92500" lnSpcReduction="20000"/>
          </a:bodyPr>
          <a:lstStyle/>
          <a:p>
            <a:endParaRPr lang="es-ES" dirty="0" smtClean="0"/>
          </a:p>
          <a:p>
            <a:r>
              <a:rPr lang="es-ES" dirty="0" smtClean="0"/>
              <a:t>Necesita un enfoque interdisciplinario</a:t>
            </a:r>
          </a:p>
          <a:p>
            <a:endParaRPr lang="es-ES" dirty="0" smtClean="0"/>
          </a:p>
          <a:p>
            <a:r>
              <a:rPr lang="es-ES" dirty="0" smtClean="0"/>
              <a:t>Se aplica en toda decisión que adopte, desde el inicio del proceso hasta el cumplimiento de una medida socio educativa.</a:t>
            </a:r>
          </a:p>
          <a:p>
            <a:endParaRPr lang="es-ES" dirty="0"/>
          </a:p>
          <a:p>
            <a:r>
              <a:rPr lang="es-ES" dirty="0" smtClean="0"/>
              <a:t>Toda decisión requiere de informe del ETI</a:t>
            </a:r>
          </a:p>
          <a:p>
            <a:endParaRPr lang="es-ES" dirty="0"/>
          </a:p>
          <a:p>
            <a:r>
              <a:rPr lang="es-ES" dirty="0" smtClean="0"/>
              <a:t>La fundamentación requiere precisar el motivo por el cual otra medida no es la mas adecuada. </a:t>
            </a:r>
            <a:r>
              <a:rPr lang="es-PE" dirty="0"/>
              <a:t>STC N° 00804-2013-PHC/TC</a:t>
            </a:r>
            <a:endParaRPr lang="es-ES" dirty="0" smtClean="0"/>
          </a:p>
          <a:p>
            <a:endParaRPr lang="es-ES" dirty="0"/>
          </a:p>
          <a:p>
            <a:r>
              <a:rPr lang="es-ES" dirty="0" smtClean="0"/>
              <a:t>Se requiere una fundamentación individual, no abstracta</a:t>
            </a:r>
          </a:p>
          <a:p>
            <a:endParaRPr lang="es-ES" dirty="0"/>
          </a:p>
          <a:p>
            <a:r>
              <a:rPr lang="es-ES" dirty="0" smtClean="0"/>
              <a:t>Base para la defensa técnica del adolescente.</a:t>
            </a:r>
          </a:p>
          <a:p>
            <a:endParaRPr lang="es-ES" dirty="0" smtClean="0"/>
          </a:p>
          <a:p>
            <a:endParaRPr lang="en-US" dirty="0"/>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15784327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 en PROCESO PARA ADULTOS</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a:bodyPr>
          <a:lstStyle/>
          <a:p>
            <a:endParaRPr lang="es-ES" dirty="0" smtClean="0"/>
          </a:p>
          <a:p>
            <a:r>
              <a:rPr lang="es-ES" dirty="0" smtClean="0"/>
              <a:t>Aplicación </a:t>
            </a:r>
            <a:r>
              <a:rPr lang="es-ES" dirty="0"/>
              <a:t>del ISN para disminuir la edad del adulto sentenciado por violación de menor de edad</a:t>
            </a:r>
            <a:r>
              <a:rPr lang="es-ES" dirty="0" smtClean="0"/>
              <a:t>. En </a:t>
            </a:r>
            <a:r>
              <a:rPr lang="es-ES" dirty="0"/>
              <a:t>el Recurso de Nulidad N.° 761-2018/</a:t>
            </a:r>
            <a:r>
              <a:rPr lang="es-ES" dirty="0" err="1"/>
              <a:t>Apurimac</a:t>
            </a:r>
            <a:r>
              <a:rPr lang="es-ES" dirty="0"/>
              <a:t>, la Sala Penal Permanente de la Corte Suprema de la República </a:t>
            </a:r>
            <a:endParaRPr lang="es-ES" dirty="0" smtClean="0"/>
          </a:p>
          <a:p>
            <a:endParaRPr lang="es-ES" dirty="0"/>
          </a:p>
          <a:p>
            <a:r>
              <a:rPr lang="es-ES" dirty="0" smtClean="0"/>
              <a:t>Afectación </a:t>
            </a:r>
            <a:r>
              <a:rPr lang="es-ES" dirty="0"/>
              <a:t>del ISN durante el proceso penal seguido en contra de sus padres. </a:t>
            </a:r>
            <a:r>
              <a:rPr lang="es-ES" dirty="0" smtClean="0"/>
              <a:t>El </a:t>
            </a:r>
            <a:r>
              <a:rPr lang="es-ES" dirty="0"/>
              <a:t>TC mediante la STC </a:t>
            </a:r>
            <a:r>
              <a:rPr lang="es-ES" dirty="0" smtClean="0"/>
              <a:t>N°01587-2018-PHC/TC.</a:t>
            </a:r>
          </a:p>
          <a:p>
            <a:endParaRPr lang="es-ES" dirty="0"/>
          </a:p>
          <a:p>
            <a:r>
              <a:rPr lang="es-ES" dirty="0" smtClean="0"/>
              <a:t>Aplicación del ISN para no aplicar la prisión preventiva o la pena privativa de libertad.</a:t>
            </a:r>
            <a:endParaRPr lang="es-ES" sz="2000" dirty="0"/>
          </a:p>
        </p:txBody>
      </p:sp>
    </p:spTree>
    <p:extLst>
      <p:ext uri="{BB962C8B-B14F-4D97-AF65-F5344CB8AC3E}">
        <p14:creationId xmlns:p14="http://schemas.microsoft.com/office/powerpoint/2010/main" val="8508262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5CD8D-E704-46A1-BC3E-9A644A9FFD4E}"/>
              </a:ext>
            </a:extLst>
          </p:cNvPr>
          <p:cNvSpPr>
            <a:spLocks noGrp="1"/>
          </p:cNvSpPr>
          <p:nvPr>
            <p:ph type="ctrTitle"/>
          </p:nvPr>
        </p:nvSpPr>
        <p:spPr>
          <a:xfrm>
            <a:off x="942112" y="817942"/>
            <a:ext cx="6098705" cy="5222117"/>
          </a:xfrm>
        </p:spPr>
        <p:txBody>
          <a:bodyPr rtlCol="0" anchor="ctr">
            <a:normAutofit/>
          </a:bodyPr>
          <a:lstStyle/>
          <a:p>
            <a:pPr algn="ctr"/>
            <a:r>
              <a:rPr lang="es-ES" sz="4400" b="1" dirty="0" smtClean="0"/>
              <a:t>El principio del interés superior del niño en el sistema penal juvenil</a:t>
            </a:r>
            <a:endParaRPr lang="es-ES" sz="4400" b="1" dirty="0"/>
          </a:p>
        </p:txBody>
      </p:sp>
      <p:sp>
        <p:nvSpPr>
          <p:cNvPr id="3" name="Subtítulo 2">
            <a:extLst>
              <a:ext uri="{FF2B5EF4-FFF2-40B4-BE49-F238E27FC236}">
                <a16:creationId xmlns:a16="http://schemas.microsoft.com/office/drawing/2014/main" id="{E309A740-48C5-4AE5-879B-F567D3D7ACDC}"/>
              </a:ext>
            </a:extLst>
          </p:cNvPr>
          <p:cNvSpPr>
            <a:spLocks noGrp="1"/>
          </p:cNvSpPr>
          <p:nvPr>
            <p:ph type="subTitle" idx="1"/>
          </p:nvPr>
        </p:nvSpPr>
        <p:spPr>
          <a:xfrm>
            <a:off x="7683671" y="821265"/>
            <a:ext cx="3056373" cy="5222117"/>
          </a:xfrm>
        </p:spPr>
        <p:txBody>
          <a:bodyPr rtlCol="0" anchor="ctr">
            <a:normAutofit/>
          </a:bodyPr>
          <a:lstStyle/>
          <a:p>
            <a:endParaRPr lang="es-ES" dirty="0"/>
          </a:p>
          <a:p>
            <a:pPr algn="ctr"/>
            <a:r>
              <a:rPr lang="es-ES" b="1" dirty="0"/>
              <a:t>CONGRESO INTERNACIONAL BICENTENARIO</a:t>
            </a:r>
          </a:p>
          <a:p>
            <a:pPr algn="ctr"/>
            <a:r>
              <a:rPr lang="es-ES" b="1" dirty="0"/>
              <a:t>JUSTICIA JUVENIL EN PERÚ Y AMÉRICA LATINA</a:t>
            </a:r>
            <a:endParaRPr lang="es-ES" b="1" dirty="0" smtClean="0"/>
          </a:p>
          <a:p>
            <a:pPr rtl="0"/>
            <a:endParaRPr lang="es-ES" dirty="0" smtClean="0"/>
          </a:p>
          <a:p>
            <a:pPr rtl="0"/>
            <a:endParaRPr lang="es-ES" dirty="0" smtClean="0"/>
          </a:p>
          <a:p>
            <a:pPr rtl="0"/>
            <a:r>
              <a:rPr lang="es-ES" dirty="0" smtClean="0"/>
              <a:t>Luis E. Francia Sánchez</a:t>
            </a:r>
          </a:p>
          <a:p>
            <a:pPr rtl="0"/>
            <a:r>
              <a:rPr lang="es-ES" dirty="0" smtClean="0"/>
              <a:t>Arequipa, 14 de julio de 2021</a:t>
            </a:r>
            <a:endParaRPr lang="es-ES" dirty="0"/>
          </a:p>
        </p:txBody>
      </p:sp>
    </p:spTree>
    <p:extLst>
      <p:ext uri="{BB962C8B-B14F-4D97-AF65-F5344CB8AC3E}">
        <p14:creationId xmlns:p14="http://schemas.microsoft.com/office/powerpoint/2010/main" val="117380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a:bodyPr>
          <a:lstStyle/>
          <a:p>
            <a:pPr marL="0" indent="0">
              <a:buNone/>
            </a:pPr>
            <a:r>
              <a:rPr lang="es-PE" dirty="0" smtClean="0"/>
              <a:t>No es un principio novedoso</a:t>
            </a:r>
          </a:p>
          <a:p>
            <a:r>
              <a:rPr lang="es-PE" dirty="0" smtClean="0"/>
              <a:t>“</a:t>
            </a:r>
            <a:r>
              <a:rPr lang="es-PE" i="1" dirty="0"/>
              <a:t>El interés superior del menor se tuvo en cuenta ya en el derecho de familia en la sentencia </a:t>
            </a:r>
            <a:r>
              <a:rPr lang="es-PE" i="1" dirty="0" err="1"/>
              <a:t>Blissets</a:t>
            </a:r>
            <a:r>
              <a:rPr lang="es-PE" i="1" dirty="0"/>
              <a:t>, a finales del siglo XVIII (1774), que afirmaba "</a:t>
            </a:r>
            <a:r>
              <a:rPr lang="es-PE" i="1" dirty="0" err="1"/>
              <a:t>if</a:t>
            </a:r>
            <a:r>
              <a:rPr lang="es-PE" i="1" dirty="0"/>
              <a:t> </a:t>
            </a:r>
            <a:r>
              <a:rPr lang="es-PE" i="1" dirty="0" err="1"/>
              <a:t>the</a:t>
            </a:r>
            <a:r>
              <a:rPr lang="es-PE" i="1" dirty="0"/>
              <a:t> </a:t>
            </a:r>
            <a:r>
              <a:rPr lang="es-PE" i="1" dirty="0" err="1"/>
              <a:t>parties</a:t>
            </a:r>
            <a:r>
              <a:rPr lang="es-PE" i="1" dirty="0"/>
              <a:t> are </a:t>
            </a:r>
            <a:r>
              <a:rPr lang="es-PE" i="1" dirty="0" err="1"/>
              <a:t>disagreed</a:t>
            </a:r>
            <a:r>
              <a:rPr lang="es-PE" i="1" dirty="0"/>
              <a:t>, </a:t>
            </a:r>
            <a:r>
              <a:rPr lang="es-PE" i="1" dirty="0" err="1"/>
              <a:t>the</a:t>
            </a:r>
            <a:r>
              <a:rPr lang="es-PE" i="1" dirty="0"/>
              <a:t> </a:t>
            </a:r>
            <a:r>
              <a:rPr lang="es-PE" i="1" dirty="0" err="1"/>
              <a:t>Court</a:t>
            </a:r>
            <a:r>
              <a:rPr lang="es-PE" i="1" dirty="0"/>
              <a:t> </a:t>
            </a:r>
            <a:r>
              <a:rPr lang="es-PE" i="1" dirty="0" err="1"/>
              <a:t>will</a:t>
            </a:r>
            <a:r>
              <a:rPr lang="es-PE" i="1" dirty="0"/>
              <a:t> do </a:t>
            </a:r>
            <a:r>
              <a:rPr lang="es-PE" i="1" dirty="0" err="1"/>
              <a:t>what</a:t>
            </a:r>
            <a:r>
              <a:rPr lang="es-PE" i="1" dirty="0"/>
              <a:t> </a:t>
            </a:r>
            <a:r>
              <a:rPr lang="es-PE" i="1" dirty="0" err="1"/>
              <a:t>shall</a:t>
            </a:r>
            <a:r>
              <a:rPr lang="es-PE" i="1" dirty="0"/>
              <a:t> apear </a:t>
            </a:r>
            <a:r>
              <a:rPr lang="es-PE" i="1" dirty="0" err="1"/>
              <a:t>best</a:t>
            </a:r>
            <a:r>
              <a:rPr lang="es-PE" i="1" dirty="0"/>
              <a:t> </a:t>
            </a:r>
            <a:r>
              <a:rPr lang="es-PE" i="1" dirty="0" err="1"/>
              <a:t>for</a:t>
            </a:r>
            <a:r>
              <a:rPr lang="es-PE" i="1" dirty="0"/>
              <a:t> </a:t>
            </a:r>
            <a:r>
              <a:rPr lang="es-PE" i="1" dirty="0" err="1"/>
              <a:t>the</a:t>
            </a:r>
            <a:r>
              <a:rPr lang="es-PE" i="1" dirty="0"/>
              <a:t> </a:t>
            </a:r>
            <a:r>
              <a:rPr lang="es-PE" i="1" dirty="0" err="1" smtClean="0"/>
              <a:t>child</a:t>
            </a:r>
            <a:r>
              <a:rPr lang="es-PE" i="1" dirty="0" smtClean="0"/>
              <a:t>“ (</a:t>
            </a:r>
            <a:r>
              <a:rPr lang="es-PE" dirty="0" smtClean="0"/>
              <a:t>Si </a:t>
            </a:r>
            <a:r>
              <a:rPr lang="es-PE" dirty="0"/>
              <a:t>las partes no están de acuerdo, el Tribunal hará lo que parezca mejor para el </a:t>
            </a:r>
            <a:r>
              <a:rPr lang="es-PE" dirty="0" smtClean="0"/>
              <a:t>niño) - TORRECUADRADA </a:t>
            </a:r>
            <a:r>
              <a:rPr lang="es-PE" dirty="0"/>
              <a:t>GARCIA-LOZANO, Soledad. </a:t>
            </a:r>
            <a:endParaRPr lang="es-PE" dirty="0" smtClean="0"/>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92500" lnSpcReduction="10000"/>
          </a:bodyPr>
          <a:lstStyle/>
          <a:p>
            <a:pPr marL="0" indent="0">
              <a:buNone/>
            </a:pPr>
            <a:r>
              <a:rPr lang="es-ES" b="1" dirty="0" smtClean="0"/>
              <a:t>Observación </a:t>
            </a:r>
            <a:r>
              <a:rPr lang="es-ES" b="1" dirty="0"/>
              <a:t>general Nº 14 (2013</a:t>
            </a:r>
            <a:r>
              <a:rPr lang="es-ES" b="1" dirty="0" smtClean="0"/>
              <a:t>)</a:t>
            </a:r>
            <a:endParaRPr lang="es-ES" dirty="0"/>
          </a:p>
          <a:p>
            <a:pPr marL="0" indent="0">
              <a:buNone/>
            </a:pPr>
            <a:endParaRPr lang="es-ES" dirty="0" smtClean="0"/>
          </a:p>
          <a:p>
            <a:pPr marL="0" indent="0">
              <a:buNone/>
            </a:pPr>
            <a:r>
              <a:rPr lang="es-ES" dirty="0" smtClean="0"/>
              <a:t>El principio “</a:t>
            </a:r>
            <a:r>
              <a:rPr lang="es-ES" dirty="0"/>
              <a:t>se consagraba en la Declaración de los Derechos del Niño, de 1959 (párr. 2) y la Convención sobre la eliminación de todas las formas de discriminación contra la mujer (arts. 5 b) y 16, párr. 1 d)), así como en instrumentos regionales y numerosas normas jurídicas nacionales e internacionales.” (Párrafo 2).</a:t>
            </a:r>
          </a:p>
          <a:p>
            <a:pPr marL="0" indent="0">
              <a:buNone/>
            </a:pPr>
            <a:endParaRPr lang="es-ES" dirty="0"/>
          </a:p>
          <a:p>
            <a:pPr marL="0" indent="0">
              <a:buNone/>
            </a:pPr>
            <a:r>
              <a:rPr lang="es-ES" dirty="0"/>
              <a:t>La Convención </a:t>
            </a:r>
            <a:r>
              <a:rPr lang="es-ES" dirty="0" smtClean="0"/>
              <a:t>(artículo </a:t>
            </a:r>
            <a:r>
              <a:rPr lang="es-ES" dirty="0"/>
              <a:t>3, párrafo </a:t>
            </a:r>
            <a:r>
              <a:rPr lang="es-ES" dirty="0" smtClean="0"/>
              <a:t>1) : </a:t>
            </a:r>
            <a:endParaRPr lang="es-ES" dirty="0"/>
          </a:p>
          <a:p>
            <a:pPr marL="0" indent="0">
              <a:buNone/>
            </a:pPr>
            <a:endParaRPr lang="es-ES" dirty="0"/>
          </a:p>
          <a:p>
            <a:pPr marL="0" indent="0">
              <a:buNone/>
            </a:pPr>
            <a:r>
              <a:rPr lang="es-ES" i="1" dirty="0"/>
              <a:t>“En todas las medidas concernientes a los niños que tomen las instituciones públicas o privadas de bienestar social, los tribunales, las autoridades administrativas o los órganos legislativos, una consideración primordial a que se atenderá será el interés superior del niño.”</a:t>
            </a:r>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16248007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lnSpcReduction="10000"/>
          </a:bodyPr>
          <a:lstStyle/>
          <a:p>
            <a:pPr marL="0" lvl="0" indent="0">
              <a:buNone/>
            </a:pPr>
            <a:r>
              <a:rPr lang="es-PE" sz="2400" dirty="0"/>
              <a:t>En la Convención hay referencias explícitas al interés superior del niño en otras disposiciones (párrafo 3): </a:t>
            </a:r>
            <a:endParaRPr lang="en-US" sz="2400" dirty="0"/>
          </a:p>
          <a:p>
            <a:endParaRPr lang="en-US" sz="2400" dirty="0"/>
          </a:p>
          <a:p>
            <a:pPr lvl="1"/>
            <a:r>
              <a:rPr lang="es-PE" dirty="0"/>
              <a:t>Artículo 9, separación de los padres</a:t>
            </a:r>
            <a:endParaRPr lang="en-US" dirty="0"/>
          </a:p>
          <a:p>
            <a:pPr lvl="1"/>
            <a:r>
              <a:rPr lang="es-PE" dirty="0"/>
              <a:t>Artículo 10, reunión de la familia</a:t>
            </a:r>
            <a:endParaRPr lang="en-US" dirty="0"/>
          </a:p>
          <a:p>
            <a:pPr lvl="1"/>
            <a:r>
              <a:rPr lang="es-PE" dirty="0"/>
              <a:t>Artículo 18, obligaciones de los padres</a:t>
            </a:r>
            <a:endParaRPr lang="en-US" dirty="0"/>
          </a:p>
          <a:p>
            <a:pPr lvl="1"/>
            <a:r>
              <a:rPr lang="es-PE" dirty="0"/>
              <a:t>Artículo 20, privación de un medio familiar y otros tipos de cuidado</a:t>
            </a:r>
            <a:endParaRPr lang="en-US" dirty="0"/>
          </a:p>
          <a:p>
            <a:pPr lvl="1"/>
            <a:r>
              <a:rPr lang="es-PE" dirty="0"/>
              <a:t>Artículo 21, adopción</a:t>
            </a:r>
            <a:endParaRPr lang="en-US" dirty="0"/>
          </a:p>
          <a:p>
            <a:pPr lvl="1"/>
            <a:r>
              <a:rPr lang="es-PE" b="1" dirty="0"/>
              <a:t>Artículo 37 c), separación de los adultos durante la privación de libertad</a:t>
            </a:r>
            <a:endParaRPr lang="en-US" b="1" dirty="0"/>
          </a:p>
          <a:p>
            <a:pPr lvl="1"/>
            <a:r>
              <a:rPr lang="es-PE" b="1" dirty="0"/>
              <a:t>Artículo 40, párrafo 2 b) iii), garantías procesales, incluida la presencia de los padres en las audiencias de las causas penales relativas a los niños en conflicto con la ley</a:t>
            </a:r>
            <a:endParaRPr lang="en-US" b="1" dirty="0"/>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788318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62500" lnSpcReduction="20000"/>
          </a:bodyPr>
          <a:lstStyle/>
          <a:p>
            <a:pPr marL="0" lvl="0" indent="0">
              <a:buNone/>
            </a:pPr>
            <a:r>
              <a:rPr lang="es-ES" sz="2400" dirty="0" smtClean="0"/>
              <a:t>Para </a:t>
            </a:r>
            <a:r>
              <a:rPr lang="es-ES" sz="2400" dirty="0"/>
              <a:t>el Comité, el ISN es </a:t>
            </a:r>
            <a:r>
              <a:rPr lang="es-ES" sz="2400" b="1" dirty="0"/>
              <a:t>un concepto triple </a:t>
            </a:r>
            <a:r>
              <a:rPr lang="es-ES" sz="2400" dirty="0"/>
              <a:t>(párrafo 6), al ser:</a:t>
            </a:r>
          </a:p>
          <a:p>
            <a:pPr marL="0" lvl="0" indent="0">
              <a:buNone/>
            </a:pPr>
            <a:endParaRPr lang="es-ES" sz="2400" dirty="0"/>
          </a:p>
          <a:p>
            <a:pPr marL="0" lvl="0" indent="0">
              <a:buNone/>
            </a:pPr>
            <a:r>
              <a:rPr lang="es-ES" sz="2400" dirty="0" smtClean="0"/>
              <a:t>• </a:t>
            </a:r>
            <a:r>
              <a:rPr lang="es-ES" sz="2400" b="1" dirty="0" smtClean="0"/>
              <a:t>Un </a:t>
            </a:r>
            <a:r>
              <a:rPr lang="es-ES" sz="2400" b="1" dirty="0"/>
              <a:t>derecho sustantivo</a:t>
            </a:r>
            <a:r>
              <a:rPr lang="es-ES" sz="2400" dirty="0"/>
              <a:t>: el derecho del niño a que su interés superior sea una </a:t>
            </a:r>
            <a:r>
              <a:rPr lang="es-ES" sz="2400" b="1" dirty="0"/>
              <a:t>consideración primordial que se evalúe y tenga en cuenta al sopesar distintos intereses para tomar una decisión </a:t>
            </a:r>
            <a:r>
              <a:rPr lang="es-ES" sz="2400" dirty="0"/>
              <a:t>sobre una cuestión debatida, y la garantía de que ese derecho se pondrá en práctica siempre que se tenga que adoptar una decisión que afecte a un niño, a un grupo de niños concreto o genérico o a los niños en general. </a:t>
            </a:r>
          </a:p>
          <a:p>
            <a:pPr marL="0" lvl="0" indent="0">
              <a:buNone/>
            </a:pPr>
            <a:endParaRPr lang="es-ES" sz="2400" dirty="0"/>
          </a:p>
          <a:p>
            <a:pPr marL="0" lvl="0" indent="0">
              <a:buNone/>
            </a:pPr>
            <a:r>
              <a:rPr lang="es-ES" sz="2400" dirty="0" smtClean="0"/>
              <a:t>• Un </a:t>
            </a:r>
            <a:r>
              <a:rPr lang="es-ES" sz="2400" b="1" dirty="0"/>
              <a:t>principio jurídico interpretativo fundamental</a:t>
            </a:r>
            <a:r>
              <a:rPr lang="es-ES" sz="2400" dirty="0"/>
              <a:t>: </a:t>
            </a:r>
            <a:r>
              <a:rPr lang="es-ES" sz="2400" u="sng" dirty="0"/>
              <a:t>si una disposición jurídica admite más de una interpretación, se elige la interpretación que satisfaga de manera más efectiva el ISN</a:t>
            </a:r>
            <a:r>
              <a:rPr lang="es-ES" sz="2400" dirty="0"/>
              <a:t>. El marco interpretativo lo establece los derechos consagrados en la Convención y sus Protocolos facultativos.</a:t>
            </a:r>
          </a:p>
          <a:p>
            <a:pPr marL="0" lvl="0" indent="0">
              <a:buNone/>
            </a:pPr>
            <a:endParaRPr lang="es-ES" sz="2400" dirty="0"/>
          </a:p>
          <a:p>
            <a:pPr marL="0" lvl="0" indent="0">
              <a:buNone/>
            </a:pPr>
            <a:r>
              <a:rPr lang="es-ES" sz="2400" dirty="0" smtClean="0"/>
              <a:t>• </a:t>
            </a:r>
            <a:r>
              <a:rPr lang="es-ES" sz="2400" b="1" dirty="0" smtClean="0"/>
              <a:t>Una </a:t>
            </a:r>
            <a:r>
              <a:rPr lang="es-ES" sz="2400" b="1" dirty="0"/>
              <a:t>norma de procedimiento</a:t>
            </a:r>
            <a:r>
              <a:rPr lang="es-ES" sz="2400" dirty="0"/>
              <a:t>: siempre que se tenga que tomar una decisión que afecte a un niño en concreto, a un grupo de niños concreto o a los niños en general, el proceso de adopción de decisiones </a:t>
            </a:r>
            <a:r>
              <a:rPr lang="es-ES" sz="2400" u="sng" dirty="0"/>
              <a:t>debe incluir una estimación de las posibles repercusiones de la decisión en el niño o los niños interesados.</a:t>
            </a:r>
            <a:r>
              <a:rPr lang="es-ES" sz="2400" dirty="0"/>
              <a:t> La evaluación y determinación del interés superior del niño requieren garantías procesales. La justificación de las decisiones debe dejar patente que se ha tenido en cuenta explícitamente ese derecho. Los Estados partes deben explicar cómo se ha respetado este derecho en la decisión, qué se ha considerado que atendía al interés superior del niño, en qué criterios se ha basado la decisión y cómo se han ponderado los intereses del niño frente a otras consideraciones, ya se trate de cuestiones normativas generales o de casos concretos.</a:t>
            </a:r>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17322624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70000" lnSpcReduction="20000"/>
          </a:bodyPr>
          <a:lstStyle/>
          <a:p>
            <a:pPr marL="0" lvl="0" indent="0">
              <a:buNone/>
            </a:pPr>
            <a:r>
              <a:rPr lang="es-ES" sz="2400" b="1" dirty="0" smtClean="0"/>
              <a:t>Evaluación </a:t>
            </a:r>
            <a:r>
              <a:rPr lang="es-ES" sz="2400" b="1" dirty="0"/>
              <a:t>del ISN (párrafo 48):</a:t>
            </a:r>
          </a:p>
          <a:p>
            <a:pPr marL="0" lvl="0" indent="0">
              <a:buNone/>
            </a:pPr>
            <a:endParaRPr lang="es-ES" sz="2400" dirty="0"/>
          </a:p>
          <a:p>
            <a:pPr marL="0" lvl="0" indent="0">
              <a:buNone/>
            </a:pPr>
            <a:r>
              <a:rPr lang="es-ES" sz="2400" dirty="0"/>
              <a:t>Es una actividad singular que debe realizarse </a:t>
            </a:r>
            <a:r>
              <a:rPr lang="es-ES" sz="2400" b="1" dirty="0"/>
              <a:t>en cada caso</a:t>
            </a:r>
            <a:r>
              <a:rPr lang="es-ES" sz="2400" dirty="0"/>
              <a:t>, </a:t>
            </a:r>
            <a:r>
              <a:rPr lang="es-ES" sz="2400" b="1" dirty="0"/>
              <a:t>teniendo en cuenta las circunstancias concretas de cada niño </a:t>
            </a:r>
            <a:r>
              <a:rPr lang="es-ES" sz="2400" dirty="0"/>
              <a:t>o grupo de niños o los niños en general. Estas circunstancias se refieren a las </a:t>
            </a:r>
            <a:r>
              <a:rPr lang="es-ES" sz="2400" b="1" dirty="0"/>
              <a:t>características específicas </a:t>
            </a:r>
            <a:r>
              <a:rPr lang="es-ES" sz="2400" dirty="0"/>
              <a:t>del niño o los niños de que se trate, como la edad, el sexo, el grado de madurez, la experiencia, la pertenencia a un grupo minoritario, la existencia de una discapacidad física, sensorial o intelectual y el contexto social y cultural del niño o los niños, por ejemplo, la presencia o ausencia de los padres, el hecho de que el niño viva o no con ellos, la calidad de la relación entre el niño y su familia o sus cuidadores, el entorno en relación con la seguridad y la existencia de medios alternativos de calidad a disposición de la familia, la familia ampliada o los cuidadores.</a:t>
            </a:r>
          </a:p>
          <a:p>
            <a:pPr marL="0" lvl="0" indent="0">
              <a:buNone/>
            </a:pPr>
            <a:endParaRPr lang="es-ES" sz="2400" dirty="0"/>
          </a:p>
          <a:p>
            <a:pPr marL="0" lvl="0" indent="0">
              <a:buNone/>
            </a:pPr>
            <a:r>
              <a:rPr lang="es-ES" sz="2400" b="1" dirty="0" smtClean="0"/>
              <a:t>Elementos </a:t>
            </a:r>
            <a:r>
              <a:rPr lang="es-ES" sz="2400" b="1" dirty="0"/>
              <a:t>que deben tenerse en cuenta al evaluar el ISN </a:t>
            </a:r>
            <a:r>
              <a:rPr lang="es-ES" sz="2400" dirty="0"/>
              <a:t>(párrafos 52 a 79): </a:t>
            </a:r>
            <a:endParaRPr lang="es-ES" sz="2400" dirty="0" smtClean="0"/>
          </a:p>
          <a:p>
            <a:pPr marL="0" lvl="0" indent="0">
              <a:buNone/>
            </a:pPr>
            <a:r>
              <a:rPr lang="es-ES" sz="2400" dirty="0" smtClean="0"/>
              <a:t>La </a:t>
            </a:r>
            <a:r>
              <a:rPr lang="es-ES" sz="2400" dirty="0"/>
              <a:t>opinión del niño, la identidad del niño, la preservación del entorno familiar y mantenimiento de las relaciones, cuidado, protección y seguridad del niño, situación de vulnerabilidad, derecho del niño a la salud y el derecho del niño a la educación</a:t>
            </a:r>
          </a:p>
          <a:p>
            <a:pPr marL="0" indent="0">
              <a:buNone/>
            </a:pPr>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15231418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 en el CRPA</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70000" lnSpcReduction="20000"/>
          </a:bodyPr>
          <a:lstStyle/>
          <a:p>
            <a:pPr marL="0" indent="0">
              <a:buNone/>
            </a:pPr>
            <a:r>
              <a:rPr lang="es-PE" i="1" dirty="0"/>
              <a:t>Artículo II.- Principio de interés superior del adolescente</a:t>
            </a:r>
            <a:endParaRPr lang="en-US" dirty="0"/>
          </a:p>
          <a:p>
            <a:pPr marL="0" indent="0">
              <a:buNone/>
            </a:pPr>
            <a:r>
              <a:rPr lang="es-PE" i="1" dirty="0"/>
              <a:t> </a:t>
            </a:r>
            <a:endParaRPr lang="en-US" dirty="0"/>
          </a:p>
          <a:p>
            <a:pPr marL="0" indent="0">
              <a:buNone/>
            </a:pPr>
            <a:r>
              <a:rPr lang="es-PE" i="1" dirty="0"/>
              <a:t>1. Al adolescente se le debe brindar la máxima satisfacción integral y simultánea de derechos durante el proceso de responsabilidad penal. El desarrollo y ejercicio de sus derechos deben ser considerados como principios rectores. Ningún derecho debe ser perjudicado por una interpretación negativa del interés superior del adolescente.</a:t>
            </a:r>
            <a:endParaRPr lang="en-US" dirty="0"/>
          </a:p>
          <a:p>
            <a:pPr marL="0" indent="0">
              <a:buNone/>
            </a:pPr>
            <a:r>
              <a:rPr lang="es-PE" i="1" dirty="0"/>
              <a:t> </a:t>
            </a:r>
            <a:endParaRPr lang="en-US" dirty="0"/>
          </a:p>
          <a:p>
            <a:pPr marL="0" indent="0">
              <a:buNone/>
            </a:pPr>
            <a:r>
              <a:rPr lang="es-PE" i="1" dirty="0"/>
              <a:t>2. Es obligación de la autoridad que adopte una medida, evaluar las posibles repercusiones de las decisiones adoptadas en el adolescente, debiendo justificar expresamente la forma como se ha considerado el interés superior, así como los criterios utilizados para dicha decisión y la ponderación efectuada frente a otros derechos e intereses. El adolescente debe ser escuchado en toda oportunidad que establezca el Código, en cualquier situación en la que se defina alguna decisión que pueda afectarlo y cuando así lo solicite.</a:t>
            </a:r>
            <a:endParaRPr lang="en-US" dirty="0"/>
          </a:p>
          <a:p>
            <a:pPr marL="0" indent="0">
              <a:buNone/>
            </a:pPr>
            <a:endParaRPr lang="es-PE" i="1" dirty="0"/>
          </a:p>
          <a:p>
            <a:pPr marL="0" indent="0">
              <a:buNone/>
            </a:pPr>
            <a:r>
              <a:rPr lang="es-PE" i="1" dirty="0" smtClean="0"/>
              <a:t>3</a:t>
            </a:r>
            <a:r>
              <a:rPr lang="es-PE" i="1" dirty="0"/>
              <a:t>. Esta disposición es de cumplimiento por todo funcionario o servidor público durante el desarrollo del proceso, así como durante la ejecución de alguna medida socioeducativa.</a:t>
            </a:r>
            <a:endParaRPr lang="en-US" dirty="0"/>
          </a:p>
          <a:p>
            <a:pPr marL="0" indent="0">
              <a:buNone/>
            </a:pPr>
            <a:r>
              <a:rPr lang="es-PE" i="1" dirty="0"/>
              <a:t> </a:t>
            </a:r>
            <a:endParaRPr lang="en-US" dirty="0"/>
          </a:p>
          <a:p>
            <a:pPr marL="0" indent="0">
              <a:buNone/>
            </a:pPr>
            <a:r>
              <a:rPr lang="es-PE" i="1" dirty="0"/>
              <a:t>4. La protección alcanza también a la víctima o testigo menor de edad.</a:t>
            </a:r>
            <a:endParaRPr lang="en-US" dirty="0"/>
          </a:p>
          <a:p>
            <a:pPr marL="0" indent="0">
              <a:buNone/>
            </a:pPr>
            <a:endParaRPr lang="es-PE" dirty="0"/>
          </a:p>
          <a:p>
            <a:pPr marL="0" indent="0">
              <a:buNone/>
            </a:pPr>
            <a:endParaRPr lang="en-US" dirty="0"/>
          </a:p>
          <a:p>
            <a:pPr rtl="0">
              <a:lnSpc>
                <a:spcPct val="100000"/>
              </a:lnSpc>
            </a:pPr>
            <a:endParaRPr lang="es-ES" sz="2000" dirty="0"/>
          </a:p>
        </p:txBody>
      </p:sp>
    </p:spTree>
    <p:extLst>
      <p:ext uri="{BB962C8B-B14F-4D97-AF65-F5344CB8AC3E}">
        <p14:creationId xmlns:p14="http://schemas.microsoft.com/office/powerpoint/2010/main" val="58337131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 en el CRPA</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70000" lnSpcReduction="20000"/>
          </a:bodyPr>
          <a:lstStyle/>
          <a:p>
            <a:pPr marL="0" indent="0">
              <a:buNone/>
            </a:pPr>
            <a:r>
              <a:rPr lang="es-PE" i="1" dirty="0"/>
              <a:t>Artículo II.- Principio de interés superior del adolescente</a:t>
            </a:r>
            <a:endParaRPr lang="en-US" dirty="0"/>
          </a:p>
          <a:p>
            <a:pPr marL="0" indent="0">
              <a:buNone/>
            </a:pPr>
            <a:r>
              <a:rPr lang="es-PE" i="1" dirty="0"/>
              <a:t> </a:t>
            </a:r>
            <a:endParaRPr lang="en-US" dirty="0"/>
          </a:p>
          <a:p>
            <a:pPr marL="0" indent="0">
              <a:buNone/>
            </a:pPr>
            <a:r>
              <a:rPr lang="es-PE" i="1" dirty="0"/>
              <a:t>1. Al adolescente se le debe brindar la máxima satisfacción integral y simultánea de derechos durante el proceso de responsabilidad penal. El desarrollo y ejercicio de sus derechos deben ser considerados como principios rectores. Ningún derecho debe ser perjudicado por una interpretación negativa del interés superior del adolescente.</a:t>
            </a:r>
            <a:endParaRPr lang="en-US" dirty="0"/>
          </a:p>
          <a:p>
            <a:pPr marL="0" indent="0">
              <a:buNone/>
            </a:pPr>
            <a:r>
              <a:rPr lang="es-PE" i="1" dirty="0"/>
              <a:t> </a:t>
            </a:r>
            <a:endParaRPr lang="en-US" dirty="0"/>
          </a:p>
          <a:p>
            <a:pPr marL="0" indent="0">
              <a:buNone/>
            </a:pPr>
            <a:r>
              <a:rPr lang="es-PE" i="1" dirty="0"/>
              <a:t>2. Es obligación de la autoridad que adopte una medida, evaluar las posibles repercusiones de las decisiones adoptadas en el adolescente, debiendo justificar expresamente la forma como se ha considerado el interés superior, así como los criterios utilizados para dicha decisión y la ponderación efectuada frente a otros derechos e intereses. El adolescente debe ser escuchado en toda oportunidad que establezca el Código, en cualquier situación en la que se defina alguna decisión que pueda afectarlo y cuando así lo solicite.</a:t>
            </a:r>
            <a:endParaRPr lang="en-US" dirty="0"/>
          </a:p>
          <a:p>
            <a:pPr marL="0" indent="0">
              <a:buNone/>
            </a:pPr>
            <a:endParaRPr lang="es-PE" i="1" dirty="0"/>
          </a:p>
          <a:p>
            <a:pPr marL="0" indent="0">
              <a:buNone/>
            </a:pPr>
            <a:r>
              <a:rPr lang="es-PE" i="1" dirty="0" smtClean="0"/>
              <a:t>3</a:t>
            </a:r>
            <a:r>
              <a:rPr lang="es-PE" i="1" dirty="0"/>
              <a:t>. Esta disposición es de cumplimiento por todo funcionario o servidor público durante el desarrollo del proceso, así como durante la ejecución de alguna medida socioeducativa.</a:t>
            </a:r>
            <a:endParaRPr lang="en-US" dirty="0"/>
          </a:p>
          <a:p>
            <a:pPr marL="0" indent="0">
              <a:buNone/>
            </a:pPr>
            <a:r>
              <a:rPr lang="es-PE" i="1" dirty="0"/>
              <a:t> </a:t>
            </a:r>
            <a:endParaRPr lang="en-US" dirty="0"/>
          </a:p>
          <a:p>
            <a:pPr marL="0" indent="0">
              <a:buNone/>
            </a:pPr>
            <a:r>
              <a:rPr lang="es-PE" i="1" dirty="0"/>
              <a:t>4. La protección alcanza también a la víctima o testigo menor de edad.</a:t>
            </a:r>
            <a:endParaRPr lang="en-US" dirty="0"/>
          </a:p>
          <a:p>
            <a:pPr marL="0" indent="0">
              <a:buNone/>
            </a:pPr>
            <a:endParaRPr lang="es-PE" dirty="0"/>
          </a:p>
          <a:p>
            <a:pPr marL="0" indent="0">
              <a:buNone/>
            </a:pPr>
            <a:endParaRPr lang="en-US" dirty="0"/>
          </a:p>
          <a:p>
            <a:pPr rtl="0">
              <a:lnSpc>
                <a:spcPct val="100000"/>
              </a:lnSpc>
            </a:pPr>
            <a:endParaRPr lang="es-ES" sz="2000" dirty="0"/>
          </a:p>
        </p:txBody>
      </p:sp>
    </p:spTree>
    <p:extLst>
      <p:ext uri="{BB962C8B-B14F-4D97-AF65-F5344CB8AC3E}">
        <p14:creationId xmlns:p14="http://schemas.microsoft.com/office/powerpoint/2010/main" val="67084719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A38A195E-584A-485A-BECD-66468900B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a:extLst>
              <a:ext uri="{FF2B5EF4-FFF2-40B4-BE49-F238E27FC236}">
                <a16:creationId xmlns:a16="http://schemas.microsoft.com/office/drawing/2014/main" id="{840177A7-740C-43C7-8F2D-BD7067F12C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a:ln>
                <a:noFill/>
              </a:ln>
              <a:solidFill>
                <a:prstClr val="white"/>
              </a:solidFill>
              <a:effectLst/>
              <a:uLnTx/>
              <a:uFillTx/>
              <a:latin typeface="Century Gothic" panose="020B0502020202020204"/>
              <a:ea typeface="+mn-ea"/>
              <a:cs typeface="+mn-cs"/>
            </a:endParaRPr>
          </a:p>
        </p:txBody>
      </p:sp>
      <p:pic>
        <p:nvPicPr>
          <p:cNvPr id="12" name="Imagen 11">
            <a:extLst>
              <a:ext uri="{FF2B5EF4-FFF2-40B4-BE49-F238E27FC236}">
                <a16:creationId xmlns:a16="http://schemas.microsoft.com/office/drawing/2014/main" id="{FF525AAA-82CE-4027-A26C-B0EFFD856F2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ítulo 1">
            <a:extLst>
              <a:ext uri="{FF2B5EF4-FFF2-40B4-BE49-F238E27FC236}">
                <a16:creationId xmlns:a16="http://schemas.microsoft.com/office/drawing/2014/main" id="{A389EA88-8D83-4F3F-A4C1-4B16E2377F9E}"/>
              </a:ext>
            </a:extLst>
          </p:cNvPr>
          <p:cNvSpPr>
            <a:spLocks noGrp="1"/>
          </p:cNvSpPr>
          <p:nvPr>
            <p:ph type="title"/>
          </p:nvPr>
        </p:nvSpPr>
        <p:spPr>
          <a:xfrm>
            <a:off x="4110514" y="0"/>
            <a:ext cx="7434070" cy="1474330"/>
          </a:xfrm>
        </p:spPr>
        <p:txBody>
          <a:bodyPr rtlCol="0">
            <a:normAutofit/>
          </a:bodyPr>
          <a:lstStyle/>
          <a:p>
            <a:r>
              <a:rPr lang="es-ES" sz="3600" b="1" dirty="0" smtClean="0"/>
              <a:t>El interés superior del niño en el CRPA</a:t>
            </a:r>
            <a:endParaRPr lang="es-ES" sz="3600" b="1" dirty="0"/>
          </a:p>
        </p:txBody>
      </p:sp>
      <p:sp>
        <p:nvSpPr>
          <p:cNvPr id="3" name="Marcador de contenido 2">
            <a:extLst>
              <a:ext uri="{FF2B5EF4-FFF2-40B4-BE49-F238E27FC236}">
                <a16:creationId xmlns:a16="http://schemas.microsoft.com/office/drawing/2014/main" id="{9F541FAF-730D-47FE-9638-C05616C31320}"/>
              </a:ext>
            </a:extLst>
          </p:cNvPr>
          <p:cNvSpPr>
            <a:spLocks noGrp="1"/>
          </p:cNvSpPr>
          <p:nvPr>
            <p:ph idx="1"/>
          </p:nvPr>
        </p:nvSpPr>
        <p:spPr>
          <a:xfrm>
            <a:off x="4090507" y="1474330"/>
            <a:ext cx="7454077" cy="5184165"/>
          </a:xfrm>
        </p:spPr>
        <p:txBody>
          <a:bodyPr rtlCol="0">
            <a:normAutofit fontScale="92500" lnSpcReduction="20000"/>
          </a:bodyPr>
          <a:lstStyle/>
          <a:p>
            <a:endParaRPr lang="es-ES" dirty="0" smtClean="0"/>
          </a:p>
          <a:p>
            <a:r>
              <a:rPr lang="es-ES" dirty="0" smtClean="0"/>
              <a:t>Necesita un enfoque interdisciplinario</a:t>
            </a:r>
          </a:p>
          <a:p>
            <a:endParaRPr lang="es-ES" dirty="0" smtClean="0"/>
          </a:p>
          <a:p>
            <a:r>
              <a:rPr lang="es-ES" dirty="0" smtClean="0"/>
              <a:t>Se aplica en toda decisión que adopte, desde el inicio del proceso hasta el cumplimiento de una medida socio educativa.</a:t>
            </a:r>
          </a:p>
          <a:p>
            <a:endParaRPr lang="es-ES" dirty="0"/>
          </a:p>
          <a:p>
            <a:r>
              <a:rPr lang="es-ES" dirty="0" smtClean="0"/>
              <a:t>Toda decisión requiere de informe del ETI</a:t>
            </a:r>
          </a:p>
          <a:p>
            <a:endParaRPr lang="es-ES" dirty="0"/>
          </a:p>
          <a:p>
            <a:r>
              <a:rPr lang="es-ES" dirty="0" smtClean="0"/>
              <a:t>La fundamentación requiere precisar el motivo por el cual otra medida no es la mas adecuada.</a:t>
            </a:r>
          </a:p>
          <a:p>
            <a:endParaRPr lang="es-ES" dirty="0"/>
          </a:p>
          <a:p>
            <a:r>
              <a:rPr lang="es-ES" dirty="0" smtClean="0"/>
              <a:t>Se requiere una fundamentación individual, no abstracta</a:t>
            </a:r>
          </a:p>
          <a:p>
            <a:endParaRPr lang="es-ES" dirty="0"/>
          </a:p>
          <a:p>
            <a:r>
              <a:rPr lang="es-ES" dirty="0" smtClean="0"/>
              <a:t>Base para la defensa técnica del adolescente.</a:t>
            </a:r>
          </a:p>
          <a:p>
            <a:endParaRPr lang="es-ES" dirty="0" smtClean="0"/>
          </a:p>
          <a:p>
            <a:endParaRPr lang="en-US" dirty="0"/>
          </a:p>
          <a:p>
            <a:endParaRPr lang="es-PE" dirty="0"/>
          </a:p>
          <a:p>
            <a:endParaRPr lang="en-US" dirty="0"/>
          </a:p>
          <a:p>
            <a:pPr rtl="0">
              <a:lnSpc>
                <a:spcPct val="100000"/>
              </a:lnSpc>
            </a:pPr>
            <a:endParaRPr lang="es-ES" sz="2000" dirty="0"/>
          </a:p>
        </p:txBody>
      </p:sp>
    </p:spTree>
    <p:extLst>
      <p:ext uri="{BB962C8B-B14F-4D97-AF65-F5344CB8AC3E}">
        <p14:creationId xmlns:p14="http://schemas.microsoft.com/office/powerpoint/2010/main" val="64084452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7020_TF67670762.potx" id="{B7FC8CE9-52FA-4AB8-962B-775F580AC377}" vid="{87A6727B-63DF-420F-B5A5-9E7CDBD0D2A3}"/>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Estela de vapor</Template>
  <TotalTime>0</TotalTime>
  <Words>1208</Words>
  <Application>Microsoft Office PowerPoint</Application>
  <PresentationFormat>Panorámica</PresentationFormat>
  <Paragraphs>130</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Century Gothic</vt:lpstr>
      <vt:lpstr>Estela de condensación</vt:lpstr>
      <vt:lpstr>El principio del interés superior del niño en el sistema penal juvenil</vt:lpstr>
      <vt:lpstr>El interés superior del niño</vt:lpstr>
      <vt:lpstr>El interés superior del niño</vt:lpstr>
      <vt:lpstr>El interés superior del niño</vt:lpstr>
      <vt:lpstr>El interés superior del niño</vt:lpstr>
      <vt:lpstr>El interés superior del niño</vt:lpstr>
      <vt:lpstr>El interés superior del niño en el CRPA</vt:lpstr>
      <vt:lpstr>El interés superior del niño en el CRPA</vt:lpstr>
      <vt:lpstr>El interés superior del niño en el CRPA</vt:lpstr>
      <vt:lpstr>El interés superior del niño en el CRPA</vt:lpstr>
      <vt:lpstr>El interés superior del niño en PROCESO PARA ADULTOS</vt:lpstr>
      <vt:lpstr>El principio del interés superior del niño en el sistema penal juvenil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2021-07-14T14:24:46Z</dcterms:created>
  <dcterms:modified xsi:type="dcterms:W3CDTF">2021-07-14T14:56:31Z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