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6518" y="430307"/>
            <a:ext cx="10354614" cy="5163670"/>
          </a:xfrm>
        </p:spPr>
        <p:txBody>
          <a:bodyPr/>
          <a:lstStyle/>
          <a:p>
            <a:pPr algn="ctr"/>
            <a:r>
              <a:rPr lang="es-MX" sz="28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CONGRESO INTERNACIONAL BICENTENARIO </a:t>
            </a:r>
            <a:r>
              <a:rPr lang="es-PE" sz="32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PE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MX" sz="3200" b="1" dirty="0" smtClean="0"/>
              <a:t>“</a:t>
            </a:r>
            <a:r>
              <a:rPr lang="es-MX" sz="3600" b="1" dirty="0"/>
              <a:t>JUSTICIA </a:t>
            </a:r>
            <a:r>
              <a:rPr lang="es-MX" sz="3600" b="1" dirty="0" smtClean="0"/>
              <a:t>JUVENIL </a:t>
            </a:r>
            <a:r>
              <a:rPr lang="es-MX" sz="3600" b="1" dirty="0"/>
              <a:t>EN EL PERU Y AMERICA </a:t>
            </a:r>
            <a:r>
              <a:rPr lang="es-MX" sz="3600" b="1" dirty="0" smtClean="0"/>
              <a:t>LATINA”</a:t>
            </a:r>
            <a:br>
              <a:rPr lang="es-MX" sz="3600" b="1" dirty="0" smtClean="0"/>
            </a:br>
            <a:r>
              <a:rPr lang="es-MX" sz="3600" b="1" dirty="0" smtClean="0">
                <a:latin typeface="Arial Rounded MT Bold" panose="020F0704030504030204" pitchFamily="34" charset="0"/>
              </a:rPr>
              <a:t>IMPORTANCIA DEL TRABAJO CON ALIADOS  Y REDES ESTRATEGICAS EN LA JUSTICIA JUVENIL</a:t>
            </a:r>
            <a:br>
              <a:rPr lang="es-MX" sz="3600" b="1" dirty="0" smtClean="0">
                <a:latin typeface="Arial Rounded MT Bold" panose="020F0704030504030204" pitchFamily="34" charset="0"/>
              </a:rPr>
            </a:br>
            <a:r>
              <a:rPr lang="es-MX" sz="3600" b="1" dirty="0" smtClean="0">
                <a:latin typeface="Arial Rounded MT Bold" panose="020F0704030504030204" pitchFamily="34" charset="0"/>
              </a:rPr>
              <a:t/>
            </a:r>
            <a:br>
              <a:rPr lang="es-MX" sz="3600" b="1" dirty="0" smtClean="0">
                <a:latin typeface="Arial Rounded MT Bold" panose="020F0704030504030204" pitchFamily="34" charset="0"/>
              </a:rPr>
            </a:br>
            <a:endParaRPr lang="es-PE" sz="2800" b="1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16" y="4132730"/>
            <a:ext cx="3252216" cy="2438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43" y="4233615"/>
            <a:ext cx="3025717" cy="23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9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472" y="0"/>
            <a:ext cx="7094092" cy="1400530"/>
          </a:xfrm>
        </p:spPr>
        <p:txBody>
          <a:bodyPr/>
          <a:lstStyle/>
          <a:p>
            <a:r>
              <a:rPr lang="es-PE" b="1" dirty="0" smtClean="0">
                <a:solidFill>
                  <a:srgbClr val="92D050"/>
                </a:solidFill>
              </a:rPr>
              <a:t>TRABAJO REALIZADO CON REDES Y ALIADOS ESTRATEGICOS: </a:t>
            </a:r>
            <a:endParaRPr lang="es-PE" b="1" dirty="0">
              <a:solidFill>
                <a:srgbClr val="92D05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06061" y="2382593"/>
            <a:ext cx="5396248" cy="1171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500" b="1" dirty="0" smtClean="0"/>
              <a:t>EDUCATIVA: INSERCION EDUCATIVA, CLASES VIRTUALES DE EDUCACION SUPERIOR</a:t>
            </a:r>
            <a:endParaRPr lang="es-PE" sz="25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03917" y="4878947"/>
            <a:ext cx="5396248" cy="11719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ESPIRITUAL: RETIRO ESPIRITUAL, SACRAMENTOS</a:t>
            </a:r>
            <a:endParaRPr lang="es-PE" sz="2000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92" y="674599"/>
            <a:ext cx="2662254" cy="3549672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"/>
          <a:stretch/>
        </p:blipFill>
        <p:spPr>
          <a:xfrm>
            <a:off x="9131121" y="0"/>
            <a:ext cx="2476632" cy="414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7" y="4340179"/>
            <a:ext cx="3125273" cy="23439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85" y="4365938"/>
            <a:ext cx="2979312" cy="22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5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06061" y="1094706"/>
            <a:ext cx="5396248" cy="1171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700" b="1" dirty="0" smtClean="0"/>
              <a:t>COMUNIDAD: ACTIVIDADES HACIA LA COMUNIDAD CON APOYO DE ALIADOS ESTRATEGICOS</a:t>
            </a:r>
            <a:endParaRPr lang="es-PE" sz="17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165281" y="3346361"/>
            <a:ext cx="5396248" cy="11719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TALLERES DE CAPACITACION CON ALIADOS ESTRATEGICOS (CEM, DEVIDA, PODER JUDICIAL, FISCALIA, CSMC, ETC)</a:t>
            </a:r>
            <a:endParaRPr lang="es-PE" sz="2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31" y="592428"/>
            <a:ext cx="3076581" cy="172577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13" y="502275"/>
            <a:ext cx="3074219" cy="1725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1" y="3361385"/>
            <a:ext cx="3208835" cy="235683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252" y="3374263"/>
            <a:ext cx="2734615" cy="23053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62" y="4605507"/>
            <a:ext cx="3786762" cy="21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82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096" y="5452942"/>
            <a:ext cx="11088688" cy="1231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500" b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“LA FUERZA DE CADA RED DE ALIADOS ESTA EN CADA UNO DE SUS </a:t>
            </a:r>
            <a:r>
              <a:rPr lang="es-MX" sz="2500" b="1" dirty="0" smtClean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INTEGRANTES Y </a:t>
            </a:r>
            <a:r>
              <a:rPr lang="es-MX" sz="2500" b="1" dirty="0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FUERZA DE CADA INTEGRANTE SE ENCUENTRA EN EL TRABAJO CON SUS ALIADOS”.</a:t>
            </a:r>
            <a:endParaRPr lang="es-PE" sz="2500" b="1" dirty="0">
              <a:solidFill>
                <a:schemeClr val="accent4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PE" sz="35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7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000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INTRODUCCION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4" name="Rectángulo redondeado 3"/>
          <p:cNvSpPr/>
          <p:nvPr/>
        </p:nvSpPr>
        <p:spPr>
          <a:xfrm>
            <a:off x="785611" y="1687132"/>
            <a:ext cx="4790941" cy="8500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ALREDEDOR DEL AÑO 2000 EN JUSTICIA </a:t>
            </a:r>
            <a:r>
              <a:rPr lang="es-MX" dirty="0" smtClean="0"/>
              <a:t>JUVENIL</a:t>
            </a:r>
            <a:endParaRPr lang="es-PE" dirty="0"/>
          </a:p>
        </p:txBody>
      </p:sp>
      <p:sp>
        <p:nvSpPr>
          <p:cNvPr id="5" name="Rectángulo redondeado 4"/>
          <p:cNvSpPr/>
          <p:nvPr/>
        </p:nvSpPr>
        <p:spPr>
          <a:xfrm>
            <a:off x="2921357" y="3101661"/>
            <a:ext cx="4870361" cy="9036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MODELO RETRIBUCIONISTA (CASTIGADOR)</a:t>
            </a:r>
            <a:endParaRPr lang="es-PE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921357" y="4644979"/>
            <a:ext cx="5052749" cy="8800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MODELO TUTELAR (PROTECCIONISTA Y PATERNALISTA)</a:t>
            </a:r>
            <a:endParaRPr lang="es-PE" b="1" dirty="0"/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5800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577" y="334850"/>
            <a:ext cx="6297769" cy="5913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 smtClean="0"/>
              <a:t>D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21" y="0"/>
            <a:ext cx="32772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44" b="2723"/>
          <a:stretch/>
        </p:blipFill>
        <p:spPr>
          <a:xfrm>
            <a:off x="6673254" y="-1"/>
            <a:ext cx="2238928" cy="6709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ángulo redondeado 5"/>
          <p:cNvSpPr/>
          <p:nvPr/>
        </p:nvSpPr>
        <p:spPr>
          <a:xfrm>
            <a:off x="115910" y="270456"/>
            <a:ext cx="6336405" cy="6439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500" b="1" dirty="0"/>
              <a:t>DESDE EL AÑO 2012 SE INICIAN GESTIONES Y SE  </a:t>
            </a:r>
            <a:r>
              <a:rPr lang="es-MX" sz="2500" b="1" dirty="0" smtClean="0"/>
              <a:t>CREAN</a:t>
            </a:r>
            <a:r>
              <a:rPr lang="es-MX" sz="2500" b="1" dirty="0" smtClean="0"/>
              <a:t>  </a:t>
            </a:r>
            <a:r>
              <a:rPr lang="es-MX" sz="2500" b="1" dirty="0"/>
              <a:t>LOS CENTROS JUVENILES DE MEDIO ABIERTO  EN LAS CORTES DE LOS DIFERENTES DISTRITOS JUDICIALES SIENDO A LA ACTUALIDAD 25 CENTROS JUVENILES DE MEDIO ABIERTO  A NIVEL NACIONAL PARA LA EJECUCION DE LAS MEDIDAS SOCIOEDUCATIVAS  DE ADOLESCENTES EN CONFLICTO CON LA LEY </a:t>
            </a:r>
            <a:r>
              <a:rPr lang="es-MX" sz="2500" b="1" dirty="0" smtClean="0"/>
              <a:t>PENAL.</a:t>
            </a:r>
            <a:endParaRPr lang="es-PE" sz="2500" b="1" dirty="0"/>
          </a:p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472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t="-400" r="8168" b="1137"/>
          <a:stretch/>
        </p:blipFill>
        <p:spPr>
          <a:xfrm>
            <a:off x="283336" y="167425"/>
            <a:ext cx="2122698" cy="128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redondeado 3"/>
          <p:cNvSpPr/>
          <p:nvPr/>
        </p:nvSpPr>
        <p:spPr>
          <a:xfrm>
            <a:off x="2846231" y="425004"/>
            <a:ext cx="6954592" cy="10689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EN EL AÑO </a:t>
            </a:r>
            <a:r>
              <a:rPr lang="es-MX" b="1" dirty="0" smtClean="0"/>
              <a:t>2017,  </a:t>
            </a:r>
            <a:r>
              <a:rPr lang="es-MX" b="1" dirty="0"/>
              <a:t>SE APRUEBA EL CODIGO DE RESPONSABILIDAD PENAL DE ADOLESCENTES DEL DL 1348 EL QUE CONTEMPLA UN MODELO </a:t>
            </a:r>
            <a:endParaRPr lang="es-PE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154548" y="4275786"/>
            <a:ext cx="3412902" cy="8886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REEDUCATIVO – PREVENTIVO </a:t>
            </a:r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4441064" y="5831982"/>
            <a:ext cx="3412902" cy="8886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RESTAURADOR </a:t>
            </a:r>
            <a:endParaRPr lang="es-PE" dirty="0"/>
          </a:p>
        </p:txBody>
      </p:sp>
      <p:sp>
        <p:nvSpPr>
          <p:cNvPr id="7" name="Rectángulo redondeado 6"/>
          <p:cNvSpPr/>
          <p:nvPr/>
        </p:nvSpPr>
        <p:spPr>
          <a:xfrm>
            <a:off x="8534400" y="4207098"/>
            <a:ext cx="3412902" cy="8886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RESOCIALIZADOR</a:t>
            </a:r>
            <a:endParaRPr lang="es-PE" dirty="0"/>
          </a:p>
        </p:txBody>
      </p:sp>
      <p:sp>
        <p:nvSpPr>
          <p:cNvPr id="9" name="Rectángulo redondeado 8"/>
          <p:cNvSpPr/>
          <p:nvPr/>
        </p:nvSpPr>
        <p:spPr>
          <a:xfrm>
            <a:off x="4172754" y="2305318"/>
            <a:ext cx="4108360" cy="6825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/>
              <a:t>JURIDICO GARANTISTA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505458" y="3513785"/>
            <a:ext cx="3427928" cy="6460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CON ENFOQUE</a:t>
            </a:r>
            <a:endParaRPr lang="es-PE" dirty="0"/>
          </a:p>
        </p:txBody>
      </p:sp>
      <p:sp>
        <p:nvSpPr>
          <p:cNvPr id="12" name="Flecha cuádruple 11"/>
          <p:cNvSpPr/>
          <p:nvPr/>
        </p:nvSpPr>
        <p:spPr>
          <a:xfrm>
            <a:off x="5061397" y="4365939"/>
            <a:ext cx="2369713" cy="1339402"/>
          </a:xfrm>
          <a:prstGeom prst="quad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Flecha abajo 12"/>
          <p:cNvSpPr/>
          <p:nvPr/>
        </p:nvSpPr>
        <p:spPr>
          <a:xfrm>
            <a:off x="6040192" y="1867437"/>
            <a:ext cx="360608" cy="3606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 abajo 13"/>
          <p:cNvSpPr/>
          <p:nvPr/>
        </p:nvSpPr>
        <p:spPr>
          <a:xfrm>
            <a:off x="6025167" y="3037268"/>
            <a:ext cx="360608" cy="36060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875" y="257578"/>
            <a:ext cx="2108125" cy="103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63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TRABAJO CON REDES Y ALIADOS ESTRATEGICOS </a:t>
            </a:r>
            <a:r>
              <a:rPr lang="es-PE" dirty="0"/>
              <a:t/>
            </a:r>
            <a:br>
              <a:rPr lang="es-PE" dirty="0"/>
            </a:b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742704" y="1911250"/>
            <a:ext cx="7229320" cy="4682733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>
                <a:solidFill>
                  <a:schemeClr val="bg1"/>
                </a:solidFill>
              </a:rPr>
              <a:t>ACTORES </a:t>
            </a:r>
            <a:r>
              <a:rPr lang="es-MX" b="1" dirty="0" smtClean="0">
                <a:solidFill>
                  <a:schemeClr val="bg1"/>
                </a:solidFill>
              </a:rPr>
              <a:t>SOCIALES  </a:t>
            </a:r>
            <a:r>
              <a:rPr lang="es-MX" b="1" dirty="0">
                <a:solidFill>
                  <a:schemeClr val="bg1"/>
                </a:solidFill>
              </a:rPr>
              <a:t>A </a:t>
            </a:r>
            <a:r>
              <a:rPr lang="es-MX" b="1" dirty="0" smtClean="0">
                <a:solidFill>
                  <a:schemeClr val="bg1"/>
                </a:solidFill>
              </a:rPr>
              <a:t>NIVEL:</a:t>
            </a:r>
          </a:p>
          <a:p>
            <a:r>
              <a:rPr lang="es-MX" b="1" dirty="0">
                <a:solidFill>
                  <a:srgbClr val="FF0000"/>
                </a:solidFill>
              </a:rPr>
              <a:t>EDUCATIVO</a:t>
            </a:r>
            <a:r>
              <a:rPr lang="es-MX" b="1" dirty="0">
                <a:solidFill>
                  <a:srgbClr val="FFFF00"/>
                </a:solidFill>
              </a:rPr>
              <a:t> – ESCOLAR – TECNICO- UNIVERSITARIO-</a:t>
            </a:r>
            <a:endParaRPr lang="es-PE" b="1" dirty="0">
              <a:solidFill>
                <a:srgbClr val="FFFF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</a:rPr>
              <a:t>LABORAL</a:t>
            </a:r>
            <a:r>
              <a:rPr lang="es-MX" b="1" dirty="0">
                <a:solidFill>
                  <a:srgbClr val="FFFF00"/>
                </a:solidFill>
              </a:rPr>
              <a:t> – CAPACITACION- OPORTUNIDADES LABORALES – TALLERES PRODUCTIVOS </a:t>
            </a:r>
            <a:endParaRPr lang="es-PE" b="1" dirty="0">
              <a:solidFill>
                <a:srgbClr val="FFFF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</a:rPr>
              <a:t>SALUD </a:t>
            </a:r>
            <a:r>
              <a:rPr lang="es-MX" b="1" dirty="0">
                <a:solidFill>
                  <a:srgbClr val="FFFF00"/>
                </a:solidFill>
              </a:rPr>
              <a:t>– ATENCION  BASICA Y ESPECIALIZADA</a:t>
            </a:r>
            <a:endParaRPr lang="es-PE" b="1" dirty="0">
              <a:solidFill>
                <a:srgbClr val="FFFF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</a:rPr>
              <a:t>ESPIRITUAL</a:t>
            </a:r>
            <a:r>
              <a:rPr lang="es-MX" b="1" dirty="0">
                <a:solidFill>
                  <a:srgbClr val="FFFF00"/>
                </a:solidFill>
              </a:rPr>
              <a:t> – JORNADAS DE ORIENTACION ESPIRITUAL – PREPARACION PARA SACRAMENTOS – RETIROS </a:t>
            </a:r>
            <a:endParaRPr lang="es-PE" b="1" dirty="0">
              <a:solidFill>
                <a:srgbClr val="FFFF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</a:rPr>
              <a:t>RECREACION</a:t>
            </a:r>
            <a:r>
              <a:rPr lang="es-MX" b="1" dirty="0">
                <a:solidFill>
                  <a:srgbClr val="FFFF00"/>
                </a:solidFill>
              </a:rPr>
              <a:t>  - TALLERES FESTIVOS </a:t>
            </a:r>
            <a:endParaRPr lang="es-PE" b="1" dirty="0">
              <a:solidFill>
                <a:srgbClr val="FFFF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</a:rPr>
              <a:t>PROYECCION A LA COMUNIDAD</a:t>
            </a:r>
            <a:r>
              <a:rPr lang="es-MX" b="1" dirty="0">
                <a:solidFill>
                  <a:srgbClr val="FFFF00"/>
                </a:solidFill>
              </a:rPr>
              <a:t> – TRABAJANDO POR MI COMUNIDAD</a:t>
            </a:r>
            <a:endParaRPr lang="es-PE" b="1" dirty="0">
              <a:solidFill>
                <a:srgbClr val="FFFF00"/>
              </a:solidFill>
            </a:endParaRPr>
          </a:p>
          <a:p>
            <a:pPr algn="ctr"/>
            <a:endParaRPr lang="es-PE" b="1" dirty="0">
              <a:solidFill>
                <a:srgbClr val="FFFF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53" y="1748307"/>
            <a:ext cx="4726547" cy="35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92D050"/>
                </a:solidFill>
              </a:rPr>
              <a:t>FINALIDAD DEL TRABAJO CON REDES Y ALIADOS 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3" y="2052918"/>
            <a:ext cx="6211888" cy="4656975"/>
          </a:xfrm>
        </p:spPr>
        <p:txBody>
          <a:bodyPr/>
          <a:lstStyle/>
          <a:p>
            <a:r>
              <a:rPr lang="es-MX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BRINDAR OPORTUNIDADES A LOS ADOLESCENTES </a:t>
            </a:r>
            <a:endParaRPr lang="es-PE" sz="2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MX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ATIENDEN NECESIDADES ESPECIFICAS </a:t>
            </a:r>
            <a:endParaRPr lang="es-PE" sz="2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MX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REVINCULARLOS CON SU COMUNIDAD </a:t>
            </a:r>
            <a:endParaRPr lang="es-PE" sz="2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MX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REALIZAR ACTIVIDADES RELACIONADAS A REPARACION DEL DAÑO</a:t>
            </a:r>
            <a:endParaRPr lang="es-PE" sz="2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s-MX" sz="2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FOMENTA EL DESARROLLO DE ACCIONES PROSOCIALES</a:t>
            </a:r>
            <a:endParaRPr lang="es-PE" sz="25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PE" dirty="0"/>
          </a:p>
        </p:txBody>
      </p:sp>
      <p:sp>
        <p:nvSpPr>
          <p:cNvPr id="6" name="AutoShape 2" descr="blob:https://web.whatsapp.com/1b5923ed-35cf-40f0-b978-07dec89bb5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Imagen 6" descr="C:\Users\HP\Downloads\WhatsApp Image 2021-07-14 at 12.13.28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55" y="1853248"/>
            <a:ext cx="3217079" cy="4339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05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1079"/>
          </a:xfrm>
        </p:spPr>
        <p:txBody>
          <a:bodyPr/>
          <a:lstStyle/>
          <a:p>
            <a:r>
              <a:rPr lang="es-MX" sz="3500" b="1" dirty="0">
                <a:solidFill>
                  <a:srgbClr val="00B050"/>
                </a:solidFill>
              </a:rPr>
              <a:t>CORAZONES QUE CAMBIAN MIRADAS 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7098" y="1460490"/>
            <a:ext cx="8955088" cy="5210766"/>
          </a:xfrm>
        </p:spPr>
        <p:txBody>
          <a:bodyPr/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RECONOCIMIENTO A REDES Y ALIADOS ESTRATEGICOS QUE TRABAJAN DE MANERA SIGNIFICATIVA CON LOS CENTROS JUVENILES DE MEDIO ABIERTO BRINDANDO OPORTUNIDADES EN EL PROCESO DE REINSERCION DE LOS ADOLESCENTES </a:t>
            </a:r>
            <a:endParaRPr lang="es-P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86" y="141667"/>
            <a:ext cx="2327721" cy="1867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4" y="3039414"/>
            <a:ext cx="3877950" cy="2585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92" y="3039414"/>
            <a:ext cx="4624946" cy="26015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12" y="3039413"/>
            <a:ext cx="2878095" cy="26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5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472" y="0"/>
            <a:ext cx="7094092" cy="1400530"/>
          </a:xfrm>
        </p:spPr>
        <p:txBody>
          <a:bodyPr/>
          <a:lstStyle/>
          <a:p>
            <a:r>
              <a:rPr lang="es-PE" b="1" dirty="0" smtClean="0">
                <a:solidFill>
                  <a:srgbClr val="92D050"/>
                </a:solidFill>
              </a:rPr>
              <a:t>TRABAJO REALIZADO CON REDES Y ALIADOS ESTRATEGICOS: </a:t>
            </a:r>
            <a:endParaRPr lang="es-PE" b="1" dirty="0">
              <a:solidFill>
                <a:srgbClr val="92D05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206061" y="2382593"/>
            <a:ext cx="5396248" cy="1171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500" b="1" dirty="0" smtClean="0"/>
              <a:t>REUNION CON ALIADOS ESTRATEGICOS</a:t>
            </a:r>
            <a:endParaRPr lang="es-PE" sz="25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178158" y="4569854"/>
            <a:ext cx="5396248" cy="11719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REUNION DE CAPACITACION CON ALIIADOS ESTRATEGICOS Y ADOLESCENTES</a:t>
            </a:r>
            <a:endParaRPr lang="es-PE" sz="2000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89" y="1228391"/>
            <a:ext cx="4776510" cy="2686787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27" y="4043965"/>
            <a:ext cx="4805253" cy="27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472" y="0"/>
            <a:ext cx="7094092" cy="1400530"/>
          </a:xfrm>
        </p:spPr>
        <p:txBody>
          <a:bodyPr/>
          <a:lstStyle/>
          <a:p>
            <a:r>
              <a:rPr lang="es-PE" b="1" dirty="0" smtClean="0">
                <a:solidFill>
                  <a:srgbClr val="92D050"/>
                </a:solidFill>
              </a:rPr>
              <a:t>TRABAJO REALIZADO CON REDES Y ALIADOS ESTRATEGICOS: </a:t>
            </a:r>
            <a:endParaRPr lang="es-PE" b="1" dirty="0">
              <a:solidFill>
                <a:srgbClr val="92D05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1" y="1558343"/>
            <a:ext cx="2790914" cy="251618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607" y="3525568"/>
            <a:ext cx="2310945" cy="3074854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06061" y="2382593"/>
            <a:ext cx="5396248" cy="11719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500" b="1" dirty="0"/>
              <a:t>CAMPAÑA DE SALUD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384998" y="4737280"/>
            <a:ext cx="5396248" cy="11719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INSERCION LABORAL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2444923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153</TotalTime>
  <Words>346</Words>
  <Application>Microsoft Office PowerPoint</Application>
  <PresentationFormat>Panorámica</PresentationFormat>
  <Paragraphs>41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Arial Rounded MT Bold</vt:lpstr>
      <vt:lpstr>Century Gothic</vt:lpstr>
      <vt:lpstr>Wingdings 3</vt:lpstr>
      <vt:lpstr>Ion</vt:lpstr>
      <vt:lpstr>CONGRESO INTERNACIONAL BICENTENARIO  “JUSTICIA JUVENIL EN EL PERU Y AMERICA LATINA” IMPORTANCIA DEL TRABAJO CON ALIADOS  Y REDES ESTRATEGICAS EN LA JUSTICIA JUVENIL  </vt:lpstr>
      <vt:lpstr>INTRODUCCION </vt:lpstr>
      <vt:lpstr>Presentación de PowerPoint</vt:lpstr>
      <vt:lpstr>Presentación de PowerPoint</vt:lpstr>
      <vt:lpstr>TRABAJO CON REDES Y ALIADOS ESTRATEGICOS   </vt:lpstr>
      <vt:lpstr>FINALIDAD DEL TRABAJO CON REDES Y ALIADOS  </vt:lpstr>
      <vt:lpstr>CORAZONES QUE CAMBIAN MIRADAS  </vt:lpstr>
      <vt:lpstr>TRABAJO REALIZADO CON REDES Y ALIADOS ESTRATEGICOS: </vt:lpstr>
      <vt:lpstr>TRABAJO REALIZADO CON REDES Y ALIADOS ESTRATEGICOS: </vt:lpstr>
      <vt:lpstr>TRABAJO REALIZADO CON REDES Y ALIADOS ESTRATEGICOS: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CONGRESO INTERNACIONAL BICENTENARIO  “JUSTICIA JUVENIL EN EL PERU Y AMERICA LATINA”</dc:title>
  <dc:creator>MILAGROS</dc:creator>
  <cp:lastModifiedBy>HP</cp:lastModifiedBy>
  <cp:revision>16</cp:revision>
  <dcterms:created xsi:type="dcterms:W3CDTF">2021-07-14T12:44:49Z</dcterms:created>
  <dcterms:modified xsi:type="dcterms:W3CDTF">2021-07-14T17:18:21Z</dcterms:modified>
</cp:coreProperties>
</file>